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5" r:id="rId5"/>
    <p:sldId id="266" r:id="rId6"/>
    <p:sldId id="270" r:id="rId7"/>
    <p:sldId id="272" r:id="rId8"/>
    <p:sldId id="281" r:id="rId9"/>
    <p:sldId id="283" r:id="rId10"/>
    <p:sldId id="279" r:id="rId11"/>
    <p:sldId id="280" r:id="rId12"/>
    <p:sldId id="273" r:id="rId13"/>
    <p:sldId id="262" r:id="rId14"/>
    <p:sldId id="289" r:id="rId15"/>
    <p:sldId id="271" r:id="rId16"/>
    <p:sldId id="275" r:id="rId17"/>
    <p:sldId id="276" r:id="rId18"/>
    <p:sldId id="274" r:id="rId19"/>
    <p:sldId id="268" r:id="rId20"/>
    <p:sldId id="277" r:id="rId21"/>
    <p:sldId id="278" r:id="rId22"/>
    <p:sldId id="269" r:id="rId23"/>
    <p:sldId id="287" r:id="rId24"/>
    <p:sldId id="288" r:id="rId2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688" autoAdjust="0"/>
  </p:normalViewPr>
  <p:slideViewPr>
    <p:cSldViewPr snapToGrid="0" snapToObjects="1">
      <p:cViewPr>
        <p:scale>
          <a:sx n="81" d="100"/>
          <a:sy n="81" d="100"/>
        </p:scale>
        <p:origin x="-498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75970-2A46-49D5-BC4D-38040A2566FB}" type="doc">
      <dgm:prSet loTypeId="urn:microsoft.com/office/officeart/2005/8/layout/funne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4B3CB59-055B-43B0-90A9-492646408CDC}">
      <dgm:prSet phldrT="[Texto]"/>
      <dgm:spPr/>
      <dgm:t>
        <a:bodyPr/>
        <a:lstStyle/>
        <a:p>
          <a:r>
            <a:rPr lang="en-GB" dirty="0" smtClean="0"/>
            <a:t>Opportunities and Challenges</a:t>
          </a:r>
          <a:endParaRPr lang="es-ES" dirty="0"/>
        </a:p>
      </dgm:t>
    </dgm:pt>
    <dgm:pt modelId="{0E31A6E9-57CB-4E1C-9543-9FF91A56BAEB}" type="parTrans" cxnId="{CEEB94AB-BB17-4D39-A6FA-5C37D468964E}">
      <dgm:prSet/>
      <dgm:spPr/>
      <dgm:t>
        <a:bodyPr/>
        <a:lstStyle/>
        <a:p>
          <a:endParaRPr lang="es-ES"/>
        </a:p>
      </dgm:t>
    </dgm:pt>
    <dgm:pt modelId="{0530767E-3986-4766-B9E6-36435902BA9D}" type="sibTrans" cxnId="{CEEB94AB-BB17-4D39-A6FA-5C37D468964E}">
      <dgm:prSet/>
      <dgm:spPr/>
      <dgm:t>
        <a:bodyPr/>
        <a:lstStyle/>
        <a:p>
          <a:endParaRPr lang="es-ES"/>
        </a:p>
      </dgm:t>
    </dgm:pt>
    <dgm:pt modelId="{BE3EEB13-3259-49D5-9199-1FF6A5027085}">
      <dgm:prSet phldrT="[Texto]"/>
      <dgm:spPr/>
      <dgm:t>
        <a:bodyPr/>
        <a:lstStyle/>
        <a:p>
          <a:r>
            <a:rPr lang="en-GB" dirty="0" smtClean="0"/>
            <a:t>Role of BC</a:t>
          </a:r>
          <a:endParaRPr lang="es-ES" dirty="0"/>
        </a:p>
      </dgm:t>
    </dgm:pt>
    <dgm:pt modelId="{A20F1815-AC3C-4427-B9CD-CD991588B163}" type="parTrans" cxnId="{D0FBE463-4E00-4CE7-BA07-D8C54BF99E2E}">
      <dgm:prSet/>
      <dgm:spPr/>
      <dgm:t>
        <a:bodyPr/>
        <a:lstStyle/>
        <a:p>
          <a:endParaRPr lang="es-ES"/>
        </a:p>
      </dgm:t>
    </dgm:pt>
    <dgm:pt modelId="{87B74903-1F5C-496E-83A5-E0CA16D1ABFF}" type="sibTrans" cxnId="{D0FBE463-4E00-4CE7-BA07-D8C54BF99E2E}">
      <dgm:prSet/>
      <dgm:spPr/>
      <dgm:t>
        <a:bodyPr/>
        <a:lstStyle/>
        <a:p>
          <a:endParaRPr lang="es-ES"/>
        </a:p>
      </dgm:t>
    </dgm:pt>
    <dgm:pt modelId="{D6C4A79D-4D58-4785-A670-05984570E18C}">
      <dgm:prSet phldrT="[Texto]" custT="1"/>
      <dgm:spPr/>
      <dgm:t>
        <a:bodyPr/>
        <a:lstStyle/>
        <a:p>
          <a:r>
            <a:rPr lang="en-GB" sz="1600" dirty="0" smtClean="0"/>
            <a:t>Implementation and Impact</a:t>
          </a:r>
          <a:endParaRPr lang="es-ES" sz="1600" dirty="0"/>
        </a:p>
      </dgm:t>
    </dgm:pt>
    <dgm:pt modelId="{97EAC1A4-E60D-4A1E-90F2-F4FB8FAA907F}" type="sibTrans" cxnId="{2A00E98C-63E8-4194-A739-199CD84FA111}">
      <dgm:prSet/>
      <dgm:spPr/>
      <dgm:t>
        <a:bodyPr/>
        <a:lstStyle/>
        <a:p>
          <a:endParaRPr lang="es-ES"/>
        </a:p>
      </dgm:t>
    </dgm:pt>
    <dgm:pt modelId="{8F2B6D52-C105-4680-A8AA-464D3BE68AAF}" type="parTrans" cxnId="{2A00E98C-63E8-4194-A739-199CD84FA111}">
      <dgm:prSet/>
      <dgm:spPr/>
      <dgm:t>
        <a:bodyPr/>
        <a:lstStyle/>
        <a:p>
          <a:endParaRPr lang="es-ES"/>
        </a:p>
      </dgm:t>
    </dgm:pt>
    <dgm:pt modelId="{07628A4D-8821-48F6-89C6-129B79C3DEEC}">
      <dgm:prSet phldrT="[Texto]"/>
      <dgm:spPr/>
      <dgm:t>
        <a:bodyPr/>
        <a:lstStyle/>
        <a:p>
          <a:endParaRPr lang="es-ES" dirty="0"/>
        </a:p>
      </dgm:t>
    </dgm:pt>
    <dgm:pt modelId="{C6C2FE90-BFA4-43D5-A722-8FCCC1ACCE45}" type="sibTrans" cxnId="{FF61D6C0-40D5-4127-8298-ADF5F55C2A42}">
      <dgm:prSet/>
      <dgm:spPr/>
      <dgm:t>
        <a:bodyPr/>
        <a:lstStyle/>
        <a:p>
          <a:endParaRPr lang="es-ES"/>
        </a:p>
      </dgm:t>
    </dgm:pt>
    <dgm:pt modelId="{1BA11991-AF24-4796-ACF2-0296194CD9D0}" type="parTrans" cxnId="{FF61D6C0-40D5-4127-8298-ADF5F55C2A42}">
      <dgm:prSet/>
      <dgm:spPr/>
      <dgm:t>
        <a:bodyPr/>
        <a:lstStyle/>
        <a:p>
          <a:endParaRPr lang="es-ES"/>
        </a:p>
      </dgm:t>
    </dgm:pt>
    <dgm:pt modelId="{C8388166-431F-4B23-8B42-E0934EFC9CAA}" type="pres">
      <dgm:prSet presAssocID="{18975970-2A46-49D5-BC4D-38040A2566FB}" presName="Name0" presStyleCnt="0">
        <dgm:presLayoutVars>
          <dgm:chMax val="4"/>
          <dgm:resizeHandles val="exact"/>
        </dgm:presLayoutVars>
      </dgm:prSet>
      <dgm:spPr/>
    </dgm:pt>
    <dgm:pt modelId="{38A67598-629C-439F-8D54-BD60DBFF9C7E}" type="pres">
      <dgm:prSet presAssocID="{18975970-2A46-49D5-BC4D-38040A2566FB}" presName="ellipse" presStyleLbl="trBgShp" presStyleIdx="0" presStyleCnt="1"/>
      <dgm:spPr/>
    </dgm:pt>
    <dgm:pt modelId="{B403BE31-2DD3-4C69-AEE0-6CC88B19E35E}" type="pres">
      <dgm:prSet presAssocID="{18975970-2A46-49D5-BC4D-38040A2566FB}" presName="arrow1" presStyleLbl="fgShp" presStyleIdx="0" presStyleCnt="1" custLinFactNeighborY="79823"/>
      <dgm:spPr/>
    </dgm:pt>
    <dgm:pt modelId="{3B3FB440-916C-4A49-9F68-EDD3CE34BFA2}" type="pres">
      <dgm:prSet presAssocID="{18975970-2A46-49D5-BC4D-38040A2566F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60552C-76CC-4965-A337-7B57F4BBD89D}" type="pres">
      <dgm:prSet presAssocID="{BE3EEB13-3259-49D5-9199-1FF6A5027085}" presName="item1" presStyleLbl="node1" presStyleIdx="0" presStyleCnt="3" custScaleX="140727" custLinFactNeighborX="5519" custLinFactNeighborY="-17344">
        <dgm:presLayoutVars>
          <dgm:bulletEnabled val="1"/>
        </dgm:presLayoutVars>
      </dgm:prSet>
      <dgm:spPr/>
    </dgm:pt>
    <dgm:pt modelId="{82D1F60E-E065-4EF4-81D3-65A2B1FDE078}" type="pres">
      <dgm:prSet presAssocID="{D6C4A79D-4D58-4785-A670-05984570E18C}" presName="item2" presStyleLbl="node1" presStyleIdx="1" presStyleCnt="3" custScaleX="124151">
        <dgm:presLayoutVars>
          <dgm:bulletEnabled val="1"/>
        </dgm:presLayoutVars>
      </dgm:prSet>
      <dgm:spPr/>
    </dgm:pt>
    <dgm:pt modelId="{1C1BDD56-C28A-4693-8856-02661EA05775}" type="pres">
      <dgm:prSet presAssocID="{07628A4D-8821-48F6-89C6-129B79C3DEEC}" presName="item3" presStyleLbl="node1" presStyleIdx="2" presStyleCnt="3" custScaleX="121966">
        <dgm:presLayoutVars>
          <dgm:bulletEnabled val="1"/>
        </dgm:presLayoutVars>
      </dgm:prSet>
      <dgm:spPr/>
    </dgm:pt>
    <dgm:pt modelId="{BE7FBAE8-D97F-46B2-BB8D-C1FE715A7739}" type="pres">
      <dgm:prSet presAssocID="{18975970-2A46-49D5-BC4D-38040A2566FB}" presName="funnel" presStyleLbl="trAlignAcc1" presStyleIdx="0" presStyleCnt="1" custLinFactNeighborX="-1014" custLinFactNeighborY="4751"/>
      <dgm:spPr/>
    </dgm:pt>
  </dgm:ptLst>
  <dgm:cxnLst>
    <dgm:cxn modelId="{D0FBE463-4E00-4CE7-BA07-D8C54BF99E2E}" srcId="{18975970-2A46-49D5-BC4D-38040A2566FB}" destId="{BE3EEB13-3259-49D5-9199-1FF6A5027085}" srcOrd="1" destOrd="0" parTransId="{A20F1815-AC3C-4427-B9CD-CD991588B163}" sibTransId="{87B74903-1F5C-496E-83A5-E0CA16D1ABFF}"/>
    <dgm:cxn modelId="{DC2C18CB-D2BB-434C-B350-F8B9093A74D5}" type="presOf" srcId="{18975970-2A46-49D5-BC4D-38040A2566FB}" destId="{C8388166-431F-4B23-8B42-E0934EFC9CAA}" srcOrd="0" destOrd="0" presId="urn:microsoft.com/office/officeart/2005/8/layout/funnel1"/>
    <dgm:cxn modelId="{CEEB94AB-BB17-4D39-A6FA-5C37D468964E}" srcId="{18975970-2A46-49D5-BC4D-38040A2566FB}" destId="{D4B3CB59-055B-43B0-90A9-492646408CDC}" srcOrd="0" destOrd="0" parTransId="{0E31A6E9-57CB-4E1C-9543-9FF91A56BAEB}" sibTransId="{0530767E-3986-4766-B9E6-36435902BA9D}"/>
    <dgm:cxn modelId="{FF61D6C0-40D5-4127-8298-ADF5F55C2A42}" srcId="{18975970-2A46-49D5-BC4D-38040A2566FB}" destId="{07628A4D-8821-48F6-89C6-129B79C3DEEC}" srcOrd="3" destOrd="0" parTransId="{1BA11991-AF24-4796-ACF2-0296194CD9D0}" sibTransId="{C6C2FE90-BFA4-43D5-A722-8FCCC1ACCE45}"/>
    <dgm:cxn modelId="{2A00E98C-63E8-4194-A739-199CD84FA111}" srcId="{18975970-2A46-49D5-BC4D-38040A2566FB}" destId="{D6C4A79D-4D58-4785-A670-05984570E18C}" srcOrd="2" destOrd="0" parTransId="{8F2B6D52-C105-4680-A8AA-464D3BE68AAF}" sibTransId="{97EAC1A4-E60D-4A1E-90F2-F4FB8FAA907F}"/>
    <dgm:cxn modelId="{B3EC2FD3-695B-4855-BCC8-9E48BF1283FA}" type="presOf" srcId="{BE3EEB13-3259-49D5-9199-1FF6A5027085}" destId="{82D1F60E-E065-4EF4-81D3-65A2B1FDE078}" srcOrd="0" destOrd="0" presId="urn:microsoft.com/office/officeart/2005/8/layout/funnel1"/>
    <dgm:cxn modelId="{6E67A165-EC84-4A54-9FEB-8C15FACB0826}" type="presOf" srcId="{D4B3CB59-055B-43B0-90A9-492646408CDC}" destId="{1C1BDD56-C28A-4693-8856-02661EA05775}" srcOrd="0" destOrd="0" presId="urn:microsoft.com/office/officeart/2005/8/layout/funnel1"/>
    <dgm:cxn modelId="{8E3A2B9E-EEB2-4254-9AB2-8B876349DA08}" type="presOf" srcId="{07628A4D-8821-48F6-89C6-129B79C3DEEC}" destId="{3B3FB440-916C-4A49-9F68-EDD3CE34BFA2}" srcOrd="0" destOrd="0" presId="urn:microsoft.com/office/officeart/2005/8/layout/funnel1"/>
    <dgm:cxn modelId="{A5A3F1D0-D400-472A-8C30-AB817AD368DC}" type="presOf" srcId="{D6C4A79D-4D58-4785-A670-05984570E18C}" destId="{5E60552C-76CC-4965-A337-7B57F4BBD89D}" srcOrd="0" destOrd="0" presId="urn:microsoft.com/office/officeart/2005/8/layout/funnel1"/>
    <dgm:cxn modelId="{3A276C65-6C2C-41BA-9729-A0D0C1780AD2}" type="presParOf" srcId="{C8388166-431F-4B23-8B42-E0934EFC9CAA}" destId="{38A67598-629C-439F-8D54-BD60DBFF9C7E}" srcOrd="0" destOrd="0" presId="urn:microsoft.com/office/officeart/2005/8/layout/funnel1"/>
    <dgm:cxn modelId="{A34B406C-4A39-49B2-9113-9243478994DB}" type="presParOf" srcId="{C8388166-431F-4B23-8B42-E0934EFC9CAA}" destId="{B403BE31-2DD3-4C69-AEE0-6CC88B19E35E}" srcOrd="1" destOrd="0" presId="urn:microsoft.com/office/officeart/2005/8/layout/funnel1"/>
    <dgm:cxn modelId="{6117B08A-59C8-46E7-98CA-E065B672C58F}" type="presParOf" srcId="{C8388166-431F-4B23-8B42-E0934EFC9CAA}" destId="{3B3FB440-916C-4A49-9F68-EDD3CE34BFA2}" srcOrd="2" destOrd="0" presId="urn:microsoft.com/office/officeart/2005/8/layout/funnel1"/>
    <dgm:cxn modelId="{05CAEE4C-17E5-4CD9-A530-519767F9AD36}" type="presParOf" srcId="{C8388166-431F-4B23-8B42-E0934EFC9CAA}" destId="{5E60552C-76CC-4965-A337-7B57F4BBD89D}" srcOrd="3" destOrd="0" presId="urn:microsoft.com/office/officeart/2005/8/layout/funnel1"/>
    <dgm:cxn modelId="{73D4C9FA-5966-48F5-B1D8-1278BAF9FAF5}" type="presParOf" srcId="{C8388166-431F-4B23-8B42-E0934EFC9CAA}" destId="{82D1F60E-E065-4EF4-81D3-65A2B1FDE078}" srcOrd="4" destOrd="0" presId="urn:microsoft.com/office/officeart/2005/8/layout/funnel1"/>
    <dgm:cxn modelId="{BBA692A2-7592-4C55-875F-E7C2BA3D200B}" type="presParOf" srcId="{C8388166-431F-4B23-8B42-E0934EFC9CAA}" destId="{1C1BDD56-C28A-4693-8856-02661EA05775}" srcOrd="5" destOrd="0" presId="urn:microsoft.com/office/officeart/2005/8/layout/funnel1"/>
    <dgm:cxn modelId="{EDA4139B-D7E7-46D8-BDFE-00B68B0806DA}" type="presParOf" srcId="{C8388166-431F-4B23-8B42-E0934EFC9CAA}" destId="{BE7FBAE8-D97F-46B2-BB8D-C1FE715A7739}" srcOrd="6" destOrd="0" presId="urn:microsoft.com/office/officeart/2005/8/layout/funne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71EE01-C257-E343-87BB-78F375C94416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BA2951B-730B-2649-BB4E-769D0F10AC48}">
      <dgm:prSet phldrT="[Texto]"/>
      <dgm:spPr/>
      <dgm:t>
        <a:bodyPr/>
        <a:lstStyle/>
        <a:p>
          <a:r>
            <a:rPr lang="en-GB" noProof="0" smtClean="0"/>
            <a:t>Research Design</a:t>
          </a:r>
          <a:endParaRPr lang="en-GB" noProof="0"/>
        </a:p>
      </dgm:t>
    </dgm:pt>
    <dgm:pt modelId="{6DF355FE-B416-BE4D-9EB8-9D4F73D3CB49}" type="parTrans" cxnId="{D2A1BAA2-6C20-DA49-BB2B-DC7C65F8B639}">
      <dgm:prSet/>
      <dgm:spPr/>
      <dgm:t>
        <a:bodyPr/>
        <a:lstStyle/>
        <a:p>
          <a:endParaRPr lang="es-ES"/>
        </a:p>
      </dgm:t>
    </dgm:pt>
    <dgm:pt modelId="{42746381-BB6C-964C-86AE-52E0C754B71D}" type="sibTrans" cxnId="{D2A1BAA2-6C20-DA49-BB2B-DC7C65F8B639}">
      <dgm:prSet/>
      <dgm:spPr/>
      <dgm:t>
        <a:bodyPr/>
        <a:lstStyle/>
        <a:p>
          <a:endParaRPr lang="es-ES"/>
        </a:p>
      </dgm:t>
    </dgm:pt>
    <dgm:pt modelId="{4C1D4AAA-36E7-5C44-85B3-2AB1DE176B65}">
      <dgm:prSet phldrT="[Texto]" custT="1"/>
      <dgm:spPr/>
      <dgm:t>
        <a:bodyPr/>
        <a:lstStyle/>
        <a:p>
          <a:r>
            <a:rPr lang="en-GB" sz="2000" noProof="0" dirty="0" smtClean="0">
              <a:solidFill>
                <a:srgbClr val="000090"/>
              </a:solidFill>
            </a:rPr>
            <a:t>Identify the objectives</a:t>
          </a:r>
          <a:endParaRPr lang="en-GB" sz="2000" noProof="0" dirty="0">
            <a:solidFill>
              <a:srgbClr val="000090"/>
            </a:solidFill>
          </a:endParaRPr>
        </a:p>
      </dgm:t>
    </dgm:pt>
    <dgm:pt modelId="{7F624B9F-6786-BB4F-9CC7-1B48549FD88A}" type="parTrans" cxnId="{1F13C336-A9EF-3D43-8A44-EFF19E424910}">
      <dgm:prSet/>
      <dgm:spPr/>
      <dgm:t>
        <a:bodyPr/>
        <a:lstStyle/>
        <a:p>
          <a:endParaRPr lang="es-ES"/>
        </a:p>
      </dgm:t>
    </dgm:pt>
    <dgm:pt modelId="{46ED6CA6-AB9F-5B4A-B76B-04E56D63E50D}" type="sibTrans" cxnId="{1F13C336-A9EF-3D43-8A44-EFF19E424910}">
      <dgm:prSet/>
      <dgm:spPr/>
      <dgm:t>
        <a:bodyPr/>
        <a:lstStyle/>
        <a:p>
          <a:endParaRPr lang="es-ES"/>
        </a:p>
      </dgm:t>
    </dgm:pt>
    <dgm:pt modelId="{B2E1C0AE-A72B-6B48-8684-BCF56E129E46}">
      <dgm:prSet phldrT="[Texto]" custT="1"/>
      <dgm:spPr/>
      <dgm:t>
        <a:bodyPr/>
        <a:lstStyle/>
        <a:p>
          <a:r>
            <a:rPr lang="en-GB" sz="2000" noProof="0" smtClean="0">
              <a:solidFill>
                <a:srgbClr val="000090"/>
              </a:solidFill>
            </a:rPr>
            <a:t>Identify participants</a:t>
          </a:r>
          <a:endParaRPr lang="en-GB" sz="2000" noProof="0">
            <a:solidFill>
              <a:srgbClr val="000090"/>
            </a:solidFill>
          </a:endParaRPr>
        </a:p>
      </dgm:t>
    </dgm:pt>
    <dgm:pt modelId="{601879D6-C9A1-FA4C-87CC-E25632B2504D}" type="parTrans" cxnId="{3C2D7DFD-6743-3F49-A1EC-1422EE199DCA}">
      <dgm:prSet/>
      <dgm:spPr/>
      <dgm:t>
        <a:bodyPr/>
        <a:lstStyle/>
        <a:p>
          <a:endParaRPr lang="es-ES"/>
        </a:p>
      </dgm:t>
    </dgm:pt>
    <dgm:pt modelId="{3F562E70-EE29-FC4B-9176-DCE243ACF227}" type="sibTrans" cxnId="{3C2D7DFD-6743-3F49-A1EC-1422EE199DCA}">
      <dgm:prSet/>
      <dgm:spPr/>
      <dgm:t>
        <a:bodyPr/>
        <a:lstStyle/>
        <a:p>
          <a:endParaRPr lang="es-ES"/>
        </a:p>
      </dgm:t>
    </dgm:pt>
    <dgm:pt modelId="{3BC732E5-256B-5440-8D99-339F3A87167B}">
      <dgm:prSet phldrT="[Texto]"/>
      <dgm:spPr/>
      <dgm:t>
        <a:bodyPr/>
        <a:lstStyle/>
        <a:p>
          <a:r>
            <a:rPr lang="es-ES"/>
            <a:t>Data Collection</a:t>
          </a:r>
        </a:p>
      </dgm:t>
    </dgm:pt>
    <dgm:pt modelId="{605A330E-9450-7041-844B-D78D9B3DCBA4}" type="parTrans" cxnId="{5706E7CD-12D4-9646-B618-D0BD110A8A13}">
      <dgm:prSet/>
      <dgm:spPr/>
      <dgm:t>
        <a:bodyPr/>
        <a:lstStyle/>
        <a:p>
          <a:endParaRPr lang="es-ES"/>
        </a:p>
      </dgm:t>
    </dgm:pt>
    <dgm:pt modelId="{C10FE22B-7294-1A46-9DFC-ED8C5803EBCB}" type="sibTrans" cxnId="{5706E7CD-12D4-9646-B618-D0BD110A8A13}">
      <dgm:prSet/>
      <dgm:spPr/>
      <dgm:t>
        <a:bodyPr/>
        <a:lstStyle/>
        <a:p>
          <a:endParaRPr lang="es-ES"/>
        </a:p>
      </dgm:t>
    </dgm:pt>
    <dgm:pt modelId="{3E9C0F3D-0836-564C-B0A9-CF68B1C2BDB8}">
      <dgm:prSet phldrT="[Texto]" custT="1"/>
      <dgm:spPr/>
      <dgm:t>
        <a:bodyPr/>
        <a:lstStyle/>
        <a:p>
          <a:r>
            <a:rPr lang="es-ES" sz="2000">
              <a:solidFill>
                <a:srgbClr val="000090"/>
              </a:solidFill>
            </a:rPr>
            <a:t>Pre-session preparation</a:t>
          </a:r>
        </a:p>
      </dgm:t>
    </dgm:pt>
    <dgm:pt modelId="{3C490D10-0B5B-614E-A11F-EB78CD70E194}" type="parTrans" cxnId="{5B976921-9877-A644-8278-8A50CACEEEB4}">
      <dgm:prSet/>
      <dgm:spPr/>
      <dgm:t>
        <a:bodyPr/>
        <a:lstStyle/>
        <a:p>
          <a:endParaRPr lang="es-ES"/>
        </a:p>
      </dgm:t>
    </dgm:pt>
    <dgm:pt modelId="{20B50E3F-6003-D04E-9B8E-1236EA951E60}" type="sibTrans" cxnId="{5B976921-9877-A644-8278-8A50CACEEEB4}">
      <dgm:prSet/>
      <dgm:spPr/>
      <dgm:t>
        <a:bodyPr/>
        <a:lstStyle/>
        <a:p>
          <a:endParaRPr lang="es-ES"/>
        </a:p>
      </dgm:t>
    </dgm:pt>
    <dgm:pt modelId="{E381E15B-12CA-8B4D-AEFA-9441F868ADC7}">
      <dgm:prSet phldrT="[Texto]" custT="1"/>
      <dgm:spPr/>
      <dgm:t>
        <a:bodyPr/>
        <a:lstStyle/>
        <a:p>
          <a:r>
            <a:rPr lang="es-ES" sz="2000" dirty="0" err="1" smtClean="0">
              <a:solidFill>
                <a:srgbClr val="000090"/>
              </a:solidFill>
            </a:rPr>
            <a:t>Facilitation</a:t>
          </a:r>
          <a:r>
            <a:rPr lang="es-ES" sz="2000" dirty="0" smtClean="0">
              <a:solidFill>
                <a:srgbClr val="000090"/>
              </a:solidFill>
            </a:rPr>
            <a:t> </a:t>
          </a:r>
          <a:r>
            <a:rPr lang="es-ES" sz="2000" dirty="0" err="1">
              <a:solidFill>
                <a:srgbClr val="000090"/>
              </a:solidFill>
            </a:rPr>
            <a:t>during</a:t>
          </a:r>
          <a:r>
            <a:rPr lang="es-ES" sz="2000" dirty="0">
              <a:solidFill>
                <a:srgbClr val="000090"/>
              </a:solidFill>
            </a:rPr>
            <a:t> </a:t>
          </a:r>
          <a:r>
            <a:rPr lang="es-ES" sz="2000" dirty="0" err="1" smtClean="0">
              <a:solidFill>
                <a:srgbClr val="000090"/>
              </a:solidFill>
            </a:rPr>
            <a:t>meeting</a:t>
          </a:r>
          <a:endParaRPr lang="es-ES" sz="2000" dirty="0">
            <a:solidFill>
              <a:srgbClr val="000090"/>
            </a:solidFill>
          </a:endParaRPr>
        </a:p>
      </dgm:t>
    </dgm:pt>
    <dgm:pt modelId="{FE0A5D6D-EE0D-0348-9861-A5CCACD85B2C}" type="parTrans" cxnId="{A25A8A94-A66B-D742-A382-6083C68CC3D3}">
      <dgm:prSet/>
      <dgm:spPr/>
      <dgm:t>
        <a:bodyPr/>
        <a:lstStyle/>
        <a:p>
          <a:endParaRPr lang="es-ES"/>
        </a:p>
      </dgm:t>
    </dgm:pt>
    <dgm:pt modelId="{3DA5A2BF-C9F6-6F4D-B598-C843572F46D8}" type="sibTrans" cxnId="{A25A8A94-A66B-D742-A382-6083C68CC3D3}">
      <dgm:prSet/>
      <dgm:spPr/>
      <dgm:t>
        <a:bodyPr/>
        <a:lstStyle/>
        <a:p>
          <a:endParaRPr lang="es-ES"/>
        </a:p>
      </dgm:t>
    </dgm:pt>
    <dgm:pt modelId="{A1DF086A-3066-A44E-BA72-88B6CC828CD4}">
      <dgm:prSet phldrT="[Texto]"/>
      <dgm:spPr/>
      <dgm:t>
        <a:bodyPr/>
        <a:lstStyle/>
        <a:p>
          <a:r>
            <a:rPr lang="es-ES"/>
            <a:t>Analysis</a:t>
          </a:r>
        </a:p>
      </dgm:t>
    </dgm:pt>
    <dgm:pt modelId="{A2A5A7A8-9776-064D-BFC7-BB98DB262E3C}" type="parTrans" cxnId="{3D32719C-5F16-1546-A736-9A514D7E397B}">
      <dgm:prSet/>
      <dgm:spPr/>
      <dgm:t>
        <a:bodyPr/>
        <a:lstStyle/>
        <a:p>
          <a:endParaRPr lang="es-ES"/>
        </a:p>
      </dgm:t>
    </dgm:pt>
    <dgm:pt modelId="{56B027CB-61B0-B643-AFA2-922C142ECC2C}" type="sibTrans" cxnId="{3D32719C-5F16-1546-A736-9A514D7E397B}">
      <dgm:prSet/>
      <dgm:spPr/>
      <dgm:t>
        <a:bodyPr/>
        <a:lstStyle/>
        <a:p>
          <a:endParaRPr lang="es-ES"/>
        </a:p>
      </dgm:t>
    </dgm:pt>
    <dgm:pt modelId="{BD9B1D8B-FA0A-1F40-B433-86B7891BBC15}">
      <dgm:prSet phldrT="[Texto]" custT="1"/>
      <dgm:spPr/>
      <dgm:t>
        <a:bodyPr/>
        <a:lstStyle/>
        <a:p>
          <a:r>
            <a:rPr lang="en-US" sz="2000" noProof="0" dirty="0" smtClean="0">
              <a:solidFill>
                <a:srgbClr val="000090"/>
              </a:solidFill>
            </a:rPr>
            <a:t>Discourse analysis</a:t>
          </a:r>
          <a:endParaRPr lang="en-US" sz="2000" noProof="0" dirty="0">
            <a:solidFill>
              <a:srgbClr val="000090"/>
            </a:solidFill>
          </a:endParaRPr>
        </a:p>
      </dgm:t>
    </dgm:pt>
    <dgm:pt modelId="{9A0B72D0-9A27-8E4E-84D0-88F6205120F1}" type="parTrans" cxnId="{F070289F-5584-F04E-BC2B-1CF1D9867968}">
      <dgm:prSet/>
      <dgm:spPr/>
      <dgm:t>
        <a:bodyPr/>
        <a:lstStyle/>
        <a:p>
          <a:endParaRPr lang="es-ES"/>
        </a:p>
      </dgm:t>
    </dgm:pt>
    <dgm:pt modelId="{D2E06565-6347-5D4C-86F4-68A265A4C4FE}" type="sibTrans" cxnId="{F070289F-5584-F04E-BC2B-1CF1D9867968}">
      <dgm:prSet/>
      <dgm:spPr/>
      <dgm:t>
        <a:bodyPr/>
        <a:lstStyle/>
        <a:p>
          <a:endParaRPr lang="es-ES"/>
        </a:p>
      </dgm:t>
    </dgm:pt>
    <dgm:pt modelId="{FB4B65A4-8E1E-8A45-B783-C34C825D2C0A}">
      <dgm:prSet phldrT="[Texto]" custT="1"/>
      <dgm:spPr/>
      <dgm:t>
        <a:bodyPr/>
        <a:lstStyle/>
        <a:p>
          <a:r>
            <a:rPr lang="en-US" sz="2000" noProof="0" dirty="0" smtClean="0">
              <a:solidFill>
                <a:srgbClr val="000090"/>
              </a:solidFill>
            </a:rPr>
            <a:t>Conversation analysis</a:t>
          </a:r>
          <a:endParaRPr lang="en-US" sz="2000" noProof="0" dirty="0">
            <a:solidFill>
              <a:srgbClr val="000090"/>
            </a:solidFill>
          </a:endParaRPr>
        </a:p>
      </dgm:t>
    </dgm:pt>
    <dgm:pt modelId="{016E74EB-3F75-5E41-91C4-344AF81EBE3B}" type="parTrans" cxnId="{FAE01071-38BA-8740-BFE3-3B72B94727DF}">
      <dgm:prSet/>
      <dgm:spPr/>
      <dgm:t>
        <a:bodyPr/>
        <a:lstStyle/>
        <a:p>
          <a:endParaRPr lang="es-ES"/>
        </a:p>
      </dgm:t>
    </dgm:pt>
    <dgm:pt modelId="{CA65B660-BC25-2842-938E-7F13C6582D9E}" type="sibTrans" cxnId="{FAE01071-38BA-8740-BFE3-3B72B94727DF}">
      <dgm:prSet/>
      <dgm:spPr/>
      <dgm:t>
        <a:bodyPr/>
        <a:lstStyle/>
        <a:p>
          <a:endParaRPr lang="es-ES"/>
        </a:p>
      </dgm:t>
    </dgm:pt>
    <dgm:pt modelId="{8D69FA7B-7E2A-E742-936F-A374341E81A8}">
      <dgm:prSet/>
      <dgm:spPr/>
      <dgm:t>
        <a:bodyPr/>
        <a:lstStyle/>
        <a:p>
          <a:r>
            <a:rPr lang="es-ES"/>
            <a:t>Results and Reporting</a:t>
          </a:r>
        </a:p>
      </dgm:t>
    </dgm:pt>
    <dgm:pt modelId="{910DEC17-96CD-D44C-BF97-A86D9B0522FE}" type="parTrans" cxnId="{9543E7C1-5107-0C48-A6CE-6DBF942E4196}">
      <dgm:prSet/>
      <dgm:spPr/>
      <dgm:t>
        <a:bodyPr/>
        <a:lstStyle/>
        <a:p>
          <a:endParaRPr lang="es-ES"/>
        </a:p>
      </dgm:t>
    </dgm:pt>
    <dgm:pt modelId="{944939B9-6AE1-E640-90E1-EA753CABA327}" type="sibTrans" cxnId="{9543E7C1-5107-0C48-A6CE-6DBF942E4196}">
      <dgm:prSet/>
      <dgm:spPr/>
      <dgm:t>
        <a:bodyPr/>
        <a:lstStyle/>
        <a:p>
          <a:endParaRPr lang="es-ES"/>
        </a:p>
      </dgm:t>
    </dgm:pt>
    <dgm:pt modelId="{CC7A6245-91B5-1E46-AE61-9E2C7257E63D}">
      <dgm:prSet phldrT="[Texto]" custT="1"/>
      <dgm:spPr/>
      <dgm:t>
        <a:bodyPr/>
        <a:lstStyle/>
        <a:p>
          <a:r>
            <a:rPr lang="en-GB" sz="2000" noProof="0" dirty="0" smtClean="0">
              <a:solidFill>
                <a:srgbClr val="002060"/>
              </a:solidFill>
            </a:rPr>
            <a:t>Indentify location</a:t>
          </a:r>
          <a:endParaRPr lang="en-GB" sz="2000" noProof="0" dirty="0">
            <a:solidFill>
              <a:srgbClr val="002060"/>
            </a:solidFill>
          </a:endParaRPr>
        </a:p>
      </dgm:t>
    </dgm:pt>
    <dgm:pt modelId="{DCD60AB2-22E4-4841-9C8C-E921C0CCD711}" type="parTrans" cxnId="{C932CF21-121C-8140-88B1-5133CD93EBA7}">
      <dgm:prSet/>
      <dgm:spPr/>
      <dgm:t>
        <a:bodyPr/>
        <a:lstStyle/>
        <a:p>
          <a:endParaRPr lang="es-ES"/>
        </a:p>
      </dgm:t>
    </dgm:pt>
    <dgm:pt modelId="{62FA5EDF-B6A0-EC41-BF98-D478BA48C1A0}" type="sibTrans" cxnId="{C932CF21-121C-8140-88B1-5133CD93EBA7}">
      <dgm:prSet/>
      <dgm:spPr/>
      <dgm:t>
        <a:bodyPr/>
        <a:lstStyle/>
        <a:p>
          <a:endParaRPr lang="es-ES"/>
        </a:p>
      </dgm:t>
    </dgm:pt>
    <dgm:pt modelId="{54E7CAC8-5DDF-FA49-8DA4-73D074F46E36}" type="pres">
      <dgm:prSet presAssocID="{0871EE01-C257-E343-87BB-78F375C944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C87A4C-3B24-0049-9D8E-C1D959D866BB}" type="pres">
      <dgm:prSet presAssocID="{1BA2951B-730B-2649-BB4E-769D0F10AC48}" presName="linNode" presStyleCnt="0"/>
      <dgm:spPr/>
    </dgm:pt>
    <dgm:pt modelId="{77A15CE0-C1E8-F44D-87A2-F82D01955B4A}" type="pres">
      <dgm:prSet presAssocID="{1BA2951B-730B-2649-BB4E-769D0F10AC4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22A07C-8C1C-5D4F-A8B6-8AFCAC0DFA8D}" type="pres">
      <dgm:prSet presAssocID="{1BA2951B-730B-2649-BB4E-769D0F10AC4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D20F9C-F002-5043-9E0A-A31CFDB36CEA}" type="pres">
      <dgm:prSet presAssocID="{42746381-BB6C-964C-86AE-52E0C754B71D}" presName="sp" presStyleCnt="0"/>
      <dgm:spPr/>
    </dgm:pt>
    <dgm:pt modelId="{00711F93-9A42-B644-B9DD-0772532A3642}" type="pres">
      <dgm:prSet presAssocID="{3BC732E5-256B-5440-8D99-339F3A87167B}" presName="linNode" presStyleCnt="0"/>
      <dgm:spPr/>
    </dgm:pt>
    <dgm:pt modelId="{8CD27802-76FF-3C4B-955D-D83827C55932}" type="pres">
      <dgm:prSet presAssocID="{3BC732E5-256B-5440-8D99-339F3A87167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413C0D-BCC8-D14E-9F44-CD659E3C1035}" type="pres">
      <dgm:prSet presAssocID="{3BC732E5-256B-5440-8D99-339F3A87167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2050C2-2295-5249-9C20-2207412911DC}" type="pres">
      <dgm:prSet presAssocID="{C10FE22B-7294-1A46-9DFC-ED8C5803EBCB}" presName="sp" presStyleCnt="0"/>
      <dgm:spPr/>
    </dgm:pt>
    <dgm:pt modelId="{5C3B4516-0B0D-F447-9F1A-736B76377FE2}" type="pres">
      <dgm:prSet presAssocID="{A1DF086A-3066-A44E-BA72-88B6CC828CD4}" presName="linNode" presStyleCnt="0"/>
      <dgm:spPr/>
    </dgm:pt>
    <dgm:pt modelId="{49FCA926-0523-864F-879A-88395F925449}" type="pres">
      <dgm:prSet presAssocID="{A1DF086A-3066-A44E-BA72-88B6CC828CD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D9A869-0A42-844B-BB19-7C6321214007}" type="pres">
      <dgm:prSet presAssocID="{A1DF086A-3066-A44E-BA72-88B6CC828CD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6960F-B14E-6040-B8CF-88AB3E08A464}" type="pres">
      <dgm:prSet presAssocID="{56B027CB-61B0-B643-AFA2-922C142ECC2C}" presName="sp" presStyleCnt="0"/>
      <dgm:spPr/>
    </dgm:pt>
    <dgm:pt modelId="{731F5B2F-52A6-174F-B02F-F30401C93A4F}" type="pres">
      <dgm:prSet presAssocID="{8D69FA7B-7E2A-E742-936F-A374341E81A8}" presName="linNode" presStyleCnt="0"/>
      <dgm:spPr/>
    </dgm:pt>
    <dgm:pt modelId="{74478D12-9456-0045-91BB-6E56875C9D2A}" type="pres">
      <dgm:prSet presAssocID="{8D69FA7B-7E2A-E742-936F-A374341E81A8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5A8A94-A66B-D742-A382-6083C68CC3D3}" srcId="{3BC732E5-256B-5440-8D99-339F3A87167B}" destId="{E381E15B-12CA-8B4D-AEFA-9441F868ADC7}" srcOrd="1" destOrd="0" parTransId="{FE0A5D6D-EE0D-0348-9861-A5CCACD85B2C}" sibTransId="{3DA5A2BF-C9F6-6F4D-B598-C843572F46D8}"/>
    <dgm:cxn modelId="{5B0B986D-AFCA-FF4D-B06D-D81FFBB48594}" type="presOf" srcId="{8D69FA7B-7E2A-E742-936F-A374341E81A8}" destId="{74478D12-9456-0045-91BB-6E56875C9D2A}" srcOrd="0" destOrd="0" presId="urn:microsoft.com/office/officeart/2005/8/layout/vList5"/>
    <dgm:cxn modelId="{7DD3FC84-C435-1F49-989C-49010396577C}" type="presOf" srcId="{3BC732E5-256B-5440-8D99-339F3A87167B}" destId="{8CD27802-76FF-3C4B-955D-D83827C55932}" srcOrd="0" destOrd="0" presId="urn:microsoft.com/office/officeart/2005/8/layout/vList5"/>
    <dgm:cxn modelId="{3D32719C-5F16-1546-A736-9A514D7E397B}" srcId="{0871EE01-C257-E343-87BB-78F375C94416}" destId="{A1DF086A-3066-A44E-BA72-88B6CC828CD4}" srcOrd="2" destOrd="0" parTransId="{A2A5A7A8-9776-064D-BFC7-BB98DB262E3C}" sibTransId="{56B027CB-61B0-B643-AFA2-922C142ECC2C}"/>
    <dgm:cxn modelId="{5B976921-9877-A644-8278-8A50CACEEEB4}" srcId="{3BC732E5-256B-5440-8D99-339F3A87167B}" destId="{3E9C0F3D-0836-564C-B0A9-CF68B1C2BDB8}" srcOrd="0" destOrd="0" parTransId="{3C490D10-0B5B-614E-A11F-EB78CD70E194}" sibTransId="{20B50E3F-6003-D04E-9B8E-1236EA951E60}"/>
    <dgm:cxn modelId="{11595AE7-AA55-1B48-8AE9-5AB7E74610DC}" type="presOf" srcId="{A1DF086A-3066-A44E-BA72-88B6CC828CD4}" destId="{49FCA926-0523-864F-879A-88395F925449}" srcOrd="0" destOrd="0" presId="urn:microsoft.com/office/officeart/2005/8/layout/vList5"/>
    <dgm:cxn modelId="{1F13C336-A9EF-3D43-8A44-EFF19E424910}" srcId="{1BA2951B-730B-2649-BB4E-769D0F10AC48}" destId="{4C1D4AAA-36E7-5C44-85B3-2AB1DE176B65}" srcOrd="0" destOrd="0" parTransId="{7F624B9F-6786-BB4F-9CC7-1B48549FD88A}" sibTransId="{46ED6CA6-AB9F-5B4A-B76B-04E56D63E50D}"/>
    <dgm:cxn modelId="{CB0946FA-E88F-1446-B834-7309A77033F6}" type="presOf" srcId="{0871EE01-C257-E343-87BB-78F375C94416}" destId="{54E7CAC8-5DDF-FA49-8DA4-73D074F46E36}" srcOrd="0" destOrd="0" presId="urn:microsoft.com/office/officeart/2005/8/layout/vList5"/>
    <dgm:cxn modelId="{71C6A1AB-5A0F-7E4E-91CE-938BF2784C9B}" type="presOf" srcId="{BD9B1D8B-FA0A-1F40-B433-86B7891BBC15}" destId="{E0D9A869-0A42-844B-BB19-7C6321214007}" srcOrd="0" destOrd="0" presId="urn:microsoft.com/office/officeart/2005/8/layout/vList5"/>
    <dgm:cxn modelId="{F070289F-5584-F04E-BC2B-1CF1D9867968}" srcId="{A1DF086A-3066-A44E-BA72-88B6CC828CD4}" destId="{BD9B1D8B-FA0A-1F40-B433-86B7891BBC15}" srcOrd="0" destOrd="0" parTransId="{9A0B72D0-9A27-8E4E-84D0-88F6205120F1}" sibTransId="{D2E06565-6347-5D4C-86F4-68A265A4C4FE}"/>
    <dgm:cxn modelId="{FAE01071-38BA-8740-BFE3-3B72B94727DF}" srcId="{A1DF086A-3066-A44E-BA72-88B6CC828CD4}" destId="{FB4B65A4-8E1E-8A45-B783-C34C825D2C0A}" srcOrd="1" destOrd="0" parTransId="{016E74EB-3F75-5E41-91C4-344AF81EBE3B}" sibTransId="{CA65B660-BC25-2842-938E-7F13C6582D9E}"/>
    <dgm:cxn modelId="{0196F020-A5B1-1645-AEBB-BFA9BA024545}" type="presOf" srcId="{FB4B65A4-8E1E-8A45-B783-C34C825D2C0A}" destId="{E0D9A869-0A42-844B-BB19-7C6321214007}" srcOrd="0" destOrd="1" presId="urn:microsoft.com/office/officeart/2005/8/layout/vList5"/>
    <dgm:cxn modelId="{9543E7C1-5107-0C48-A6CE-6DBF942E4196}" srcId="{0871EE01-C257-E343-87BB-78F375C94416}" destId="{8D69FA7B-7E2A-E742-936F-A374341E81A8}" srcOrd="3" destOrd="0" parTransId="{910DEC17-96CD-D44C-BF97-A86D9B0522FE}" sibTransId="{944939B9-6AE1-E640-90E1-EA753CABA327}"/>
    <dgm:cxn modelId="{F37EAFED-0CCA-F544-BECD-E9716CC5CD88}" type="presOf" srcId="{3E9C0F3D-0836-564C-B0A9-CF68B1C2BDB8}" destId="{E5413C0D-BCC8-D14E-9F44-CD659E3C1035}" srcOrd="0" destOrd="0" presId="urn:microsoft.com/office/officeart/2005/8/layout/vList5"/>
    <dgm:cxn modelId="{E5BA5E45-FB3C-B540-9E7D-BD242721F080}" type="presOf" srcId="{E381E15B-12CA-8B4D-AEFA-9441F868ADC7}" destId="{E5413C0D-BCC8-D14E-9F44-CD659E3C1035}" srcOrd="0" destOrd="1" presId="urn:microsoft.com/office/officeart/2005/8/layout/vList5"/>
    <dgm:cxn modelId="{C932CF21-121C-8140-88B1-5133CD93EBA7}" srcId="{1BA2951B-730B-2649-BB4E-769D0F10AC48}" destId="{CC7A6245-91B5-1E46-AE61-9E2C7257E63D}" srcOrd="2" destOrd="0" parTransId="{DCD60AB2-22E4-4841-9C8C-E921C0CCD711}" sibTransId="{62FA5EDF-B6A0-EC41-BF98-D478BA48C1A0}"/>
    <dgm:cxn modelId="{3C2D7DFD-6743-3F49-A1EC-1422EE199DCA}" srcId="{1BA2951B-730B-2649-BB4E-769D0F10AC48}" destId="{B2E1C0AE-A72B-6B48-8684-BCF56E129E46}" srcOrd="1" destOrd="0" parTransId="{601879D6-C9A1-FA4C-87CC-E25632B2504D}" sibTransId="{3F562E70-EE29-FC4B-9176-DCE243ACF227}"/>
    <dgm:cxn modelId="{E1ABBFDD-CD02-0B40-BCF5-F4CD0212397B}" type="presOf" srcId="{4C1D4AAA-36E7-5C44-85B3-2AB1DE176B65}" destId="{B122A07C-8C1C-5D4F-A8B6-8AFCAC0DFA8D}" srcOrd="0" destOrd="0" presId="urn:microsoft.com/office/officeart/2005/8/layout/vList5"/>
    <dgm:cxn modelId="{98141FD5-FB61-F149-97A7-277BCD847F90}" type="presOf" srcId="{B2E1C0AE-A72B-6B48-8684-BCF56E129E46}" destId="{B122A07C-8C1C-5D4F-A8B6-8AFCAC0DFA8D}" srcOrd="0" destOrd="1" presId="urn:microsoft.com/office/officeart/2005/8/layout/vList5"/>
    <dgm:cxn modelId="{5706E7CD-12D4-9646-B618-D0BD110A8A13}" srcId="{0871EE01-C257-E343-87BB-78F375C94416}" destId="{3BC732E5-256B-5440-8D99-339F3A87167B}" srcOrd="1" destOrd="0" parTransId="{605A330E-9450-7041-844B-D78D9B3DCBA4}" sibTransId="{C10FE22B-7294-1A46-9DFC-ED8C5803EBCB}"/>
    <dgm:cxn modelId="{12B08985-F9A5-2F47-B154-376727269C5C}" type="presOf" srcId="{1BA2951B-730B-2649-BB4E-769D0F10AC48}" destId="{77A15CE0-C1E8-F44D-87A2-F82D01955B4A}" srcOrd="0" destOrd="0" presId="urn:microsoft.com/office/officeart/2005/8/layout/vList5"/>
    <dgm:cxn modelId="{D2A1BAA2-6C20-DA49-BB2B-DC7C65F8B639}" srcId="{0871EE01-C257-E343-87BB-78F375C94416}" destId="{1BA2951B-730B-2649-BB4E-769D0F10AC48}" srcOrd="0" destOrd="0" parTransId="{6DF355FE-B416-BE4D-9EB8-9D4F73D3CB49}" sibTransId="{42746381-BB6C-964C-86AE-52E0C754B71D}"/>
    <dgm:cxn modelId="{EBEAD593-8EC3-D24E-89B4-06BA187532C0}" type="presOf" srcId="{CC7A6245-91B5-1E46-AE61-9E2C7257E63D}" destId="{B122A07C-8C1C-5D4F-A8B6-8AFCAC0DFA8D}" srcOrd="0" destOrd="2" presId="urn:microsoft.com/office/officeart/2005/8/layout/vList5"/>
    <dgm:cxn modelId="{7372FBA4-65AF-3043-AF70-2A6F9E69F352}" type="presParOf" srcId="{54E7CAC8-5DDF-FA49-8DA4-73D074F46E36}" destId="{EAC87A4C-3B24-0049-9D8E-C1D959D866BB}" srcOrd="0" destOrd="0" presId="urn:microsoft.com/office/officeart/2005/8/layout/vList5"/>
    <dgm:cxn modelId="{0CA37338-E167-F14D-999F-A653FF62D330}" type="presParOf" srcId="{EAC87A4C-3B24-0049-9D8E-C1D959D866BB}" destId="{77A15CE0-C1E8-F44D-87A2-F82D01955B4A}" srcOrd="0" destOrd="0" presId="urn:microsoft.com/office/officeart/2005/8/layout/vList5"/>
    <dgm:cxn modelId="{D34C5BE6-330E-7545-B23D-320A28734088}" type="presParOf" srcId="{EAC87A4C-3B24-0049-9D8E-C1D959D866BB}" destId="{B122A07C-8C1C-5D4F-A8B6-8AFCAC0DFA8D}" srcOrd="1" destOrd="0" presId="urn:microsoft.com/office/officeart/2005/8/layout/vList5"/>
    <dgm:cxn modelId="{06914255-D107-8D40-B49B-B591860009AA}" type="presParOf" srcId="{54E7CAC8-5DDF-FA49-8DA4-73D074F46E36}" destId="{9CD20F9C-F002-5043-9E0A-A31CFDB36CEA}" srcOrd="1" destOrd="0" presId="urn:microsoft.com/office/officeart/2005/8/layout/vList5"/>
    <dgm:cxn modelId="{81B2EAB3-F8D1-A848-8B3A-8FA8B4E69856}" type="presParOf" srcId="{54E7CAC8-5DDF-FA49-8DA4-73D074F46E36}" destId="{00711F93-9A42-B644-B9DD-0772532A3642}" srcOrd="2" destOrd="0" presId="urn:microsoft.com/office/officeart/2005/8/layout/vList5"/>
    <dgm:cxn modelId="{1DEB4C2F-1769-9745-8DC1-284592C76951}" type="presParOf" srcId="{00711F93-9A42-B644-B9DD-0772532A3642}" destId="{8CD27802-76FF-3C4B-955D-D83827C55932}" srcOrd="0" destOrd="0" presId="urn:microsoft.com/office/officeart/2005/8/layout/vList5"/>
    <dgm:cxn modelId="{71CE4E5A-A605-1C47-8BB3-75013A2C08A0}" type="presParOf" srcId="{00711F93-9A42-B644-B9DD-0772532A3642}" destId="{E5413C0D-BCC8-D14E-9F44-CD659E3C1035}" srcOrd="1" destOrd="0" presId="urn:microsoft.com/office/officeart/2005/8/layout/vList5"/>
    <dgm:cxn modelId="{34C9A489-C59F-EB44-AD70-7C498DB7470C}" type="presParOf" srcId="{54E7CAC8-5DDF-FA49-8DA4-73D074F46E36}" destId="{002050C2-2295-5249-9C20-2207412911DC}" srcOrd="3" destOrd="0" presId="urn:microsoft.com/office/officeart/2005/8/layout/vList5"/>
    <dgm:cxn modelId="{17E93D82-7ED4-4046-9CD8-4FE1E357BB69}" type="presParOf" srcId="{54E7CAC8-5DDF-FA49-8DA4-73D074F46E36}" destId="{5C3B4516-0B0D-F447-9F1A-736B76377FE2}" srcOrd="4" destOrd="0" presId="urn:microsoft.com/office/officeart/2005/8/layout/vList5"/>
    <dgm:cxn modelId="{EF5E4B04-9011-6C4D-8BDF-80BDED777F4B}" type="presParOf" srcId="{5C3B4516-0B0D-F447-9F1A-736B76377FE2}" destId="{49FCA926-0523-864F-879A-88395F925449}" srcOrd="0" destOrd="0" presId="urn:microsoft.com/office/officeart/2005/8/layout/vList5"/>
    <dgm:cxn modelId="{AD4496F4-0F0D-D247-9FB9-E5046DF43A4C}" type="presParOf" srcId="{5C3B4516-0B0D-F447-9F1A-736B76377FE2}" destId="{E0D9A869-0A42-844B-BB19-7C6321214007}" srcOrd="1" destOrd="0" presId="urn:microsoft.com/office/officeart/2005/8/layout/vList5"/>
    <dgm:cxn modelId="{876959D2-BE04-2B49-A472-6EDBCBD74078}" type="presParOf" srcId="{54E7CAC8-5DDF-FA49-8DA4-73D074F46E36}" destId="{A3F6960F-B14E-6040-B8CF-88AB3E08A464}" srcOrd="5" destOrd="0" presId="urn:microsoft.com/office/officeart/2005/8/layout/vList5"/>
    <dgm:cxn modelId="{F4DE49CB-93D5-0346-96E9-7267D1839E1A}" type="presParOf" srcId="{54E7CAC8-5DDF-FA49-8DA4-73D074F46E36}" destId="{731F5B2F-52A6-174F-B02F-F30401C93A4F}" srcOrd="6" destOrd="0" presId="urn:microsoft.com/office/officeart/2005/8/layout/vList5"/>
    <dgm:cxn modelId="{1D71E31A-4553-2746-B68B-35B9EB6C2B8F}" type="presParOf" srcId="{731F5B2F-52A6-174F-B02F-F30401C93A4F}" destId="{74478D12-9456-0045-91BB-6E56875C9D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2A07C-8C1C-5D4F-A8B6-8AFCAC0DFA8D}">
      <dsp:nvSpPr>
        <dsp:cNvPr id="0" name=""/>
        <dsp:cNvSpPr/>
      </dsp:nvSpPr>
      <dsp:spPr>
        <a:xfrm rot="5400000">
          <a:off x="4433697" y="-1725826"/>
          <a:ext cx="919232" cy="4605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>
              <a:solidFill>
                <a:srgbClr val="000090"/>
              </a:solidFill>
            </a:rPr>
            <a:t>Identify the objectives</a:t>
          </a:r>
          <a:endParaRPr lang="en-GB" sz="2000" kern="1200" noProof="0" dirty="0">
            <a:solidFill>
              <a:srgbClr val="00009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smtClean="0">
              <a:solidFill>
                <a:srgbClr val="000090"/>
              </a:solidFill>
            </a:rPr>
            <a:t>Identify participants</a:t>
          </a:r>
          <a:endParaRPr lang="en-GB" sz="2000" kern="1200" noProof="0">
            <a:solidFill>
              <a:srgbClr val="00009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smtClean="0">
              <a:solidFill>
                <a:srgbClr val="000090"/>
              </a:solidFill>
            </a:rPr>
            <a:t>Indentify location</a:t>
          </a:r>
          <a:endParaRPr lang="en-GB" sz="2000" kern="1200" noProof="0">
            <a:solidFill>
              <a:srgbClr val="000090"/>
            </a:solidFill>
          </a:endParaRPr>
        </a:p>
      </dsp:txBody>
      <dsp:txXfrm rot="-5400000">
        <a:off x="2590578" y="162166"/>
        <a:ext cx="4560599" cy="829486"/>
      </dsp:txXfrm>
    </dsp:sp>
    <dsp:sp modelId="{77A15CE0-C1E8-F44D-87A2-F82D01955B4A}">
      <dsp:nvSpPr>
        <dsp:cNvPr id="0" name=""/>
        <dsp:cNvSpPr/>
      </dsp:nvSpPr>
      <dsp:spPr>
        <a:xfrm>
          <a:off x="0" y="2388"/>
          <a:ext cx="2590578" cy="1149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noProof="0" smtClean="0"/>
            <a:t>Research Design</a:t>
          </a:r>
          <a:endParaRPr lang="en-GB" sz="3200" kern="1200" noProof="0"/>
        </a:p>
      </dsp:txBody>
      <dsp:txXfrm>
        <a:off x="56092" y="58480"/>
        <a:ext cx="2478394" cy="1036856"/>
      </dsp:txXfrm>
    </dsp:sp>
    <dsp:sp modelId="{E5413C0D-BCC8-D14E-9F44-CD659E3C1035}">
      <dsp:nvSpPr>
        <dsp:cNvPr id="0" name=""/>
        <dsp:cNvSpPr/>
      </dsp:nvSpPr>
      <dsp:spPr>
        <a:xfrm rot="5400000">
          <a:off x="4433697" y="-519334"/>
          <a:ext cx="919232" cy="4605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>
              <a:solidFill>
                <a:srgbClr val="000090"/>
              </a:solidFill>
            </a:rPr>
            <a:t>Pre-session preparation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>
              <a:solidFill>
                <a:srgbClr val="000090"/>
              </a:solidFill>
            </a:rPr>
            <a:t>Faciltating during meeting</a:t>
          </a:r>
        </a:p>
      </dsp:txBody>
      <dsp:txXfrm rot="-5400000">
        <a:off x="2590578" y="1368658"/>
        <a:ext cx="4560599" cy="829486"/>
      </dsp:txXfrm>
    </dsp:sp>
    <dsp:sp modelId="{8CD27802-76FF-3C4B-955D-D83827C55932}">
      <dsp:nvSpPr>
        <dsp:cNvPr id="0" name=""/>
        <dsp:cNvSpPr/>
      </dsp:nvSpPr>
      <dsp:spPr>
        <a:xfrm>
          <a:off x="0" y="1208881"/>
          <a:ext cx="2590578" cy="1149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/>
            <a:t>Data Collection</a:t>
          </a:r>
        </a:p>
      </dsp:txBody>
      <dsp:txXfrm>
        <a:off x="56092" y="1264973"/>
        <a:ext cx="2478394" cy="1036856"/>
      </dsp:txXfrm>
    </dsp:sp>
    <dsp:sp modelId="{E0D9A869-0A42-844B-BB19-7C6321214007}">
      <dsp:nvSpPr>
        <dsp:cNvPr id="0" name=""/>
        <dsp:cNvSpPr/>
      </dsp:nvSpPr>
      <dsp:spPr>
        <a:xfrm rot="5400000">
          <a:off x="4433697" y="687157"/>
          <a:ext cx="919232" cy="4605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>
              <a:solidFill>
                <a:srgbClr val="000090"/>
              </a:solidFill>
            </a:rPr>
            <a:t>Discourse analysis</a:t>
          </a:r>
          <a:endParaRPr lang="en-US" sz="2000" kern="1200" noProof="0" dirty="0">
            <a:solidFill>
              <a:srgbClr val="00009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>
              <a:solidFill>
                <a:srgbClr val="000090"/>
              </a:solidFill>
            </a:rPr>
            <a:t>Conversation analysis</a:t>
          </a:r>
          <a:endParaRPr lang="en-US" sz="2000" kern="1200" noProof="0">
            <a:solidFill>
              <a:srgbClr val="000090"/>
            </a:solidFill>
          </a:endParaRPr>
        </a:p>
      </dsp:txBody>
      <dsp:txXfrm rot="-5400000">
        <a:off x="2590578" y="2575150"/>
        <a:ext cx="4560599" cy="829486"/>
      </dsp:txXfrm>
    </dsp:sp>
    <dsp:sp modelId="{49FCA926-0523-864F-879A-88395F925449}">
      <dsp:nvSpPr>
        <dsp:cNvPr id="0" name=""/>
        <dsp:cNvSpPr/>
      </dsp:nvSpPr>
      <dsp:spPr>
        <a:xfrm>
          <a:off x="0" y="2415373"/>
          <a:ext cx="2590578" cy="1149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/>
            <a:t>Analysis</a:t>
          </a:r>
        </a:p>
      </dsp:txBody>
      <dsp:txXfrm>
        <a:off x="56092" y="2471465"/>
        <a:ext cx="2478394" cy="1036856"/>
      </dsp:txXfrm>
    </dsp:sp>
    <dsp:sp modelId="{74478D12-9456-0045-91BB-6E56875C9D2A}">
      <dsp:nvSpPr>
        <dsp:cNvPr id="0" name=""/>
        <dsp:cNvSpPr/>
      </dsp:nvSpPr>
      <dsp:spPr>
        <a:xfrm>
          <a:off x="0" y="3621865"/>
          <a:ext cx="7189028" cy="1149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/>
            <a:t>Results and Reporting</a:t>
          </a:r>
        </a:p>
      </dsp:txBody>
      <dsp:txXfrm>
        <a:off x="56092" y="3677957"/>
        <a:ext cx="7076844" cy="1036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B3C44-5B91-4015-81D0-20192FEF1354}" type="datetimeFigureOut">
              <a:rPr lang="es-ES" smtClean="0"/>
              <a:pPr/>
              <a:t>20/03/2019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51137-5389-40F7-85C4-63A2C69519F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2607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New regulations – increase cost of</a:t>
            </a:r>
            <a:r>
              <a:rPr lang="sk-SK" baseline="0" dirty="0" smtClean="0"/>
              <a:t> control and reporting – we have to look for efficient solutions</a:t>
            </a:r>
          </a:p>
          <a:p>
            <a:r>
              <a:rPr lang="sk-SK" baseline="0" dirty="0" smtClean="0"/>
              <a:t>Blockchains feature: decentralization, immutability, cryptology</a:t>
            </a:r>
          </a:p>
          <a:p>
            <a:endParaRPr lang="sk-SK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1137-5389-40F7-85C4-63A2C69519FB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1137-5389-40F7-85C4-63A2C69519FB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7947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REVISION </a:t>
            </a:r>
            <a:r>
              <a:rPr lang="es-ES" baseline="0" dirty="0" smtClean="0"/>
              <a:t> DE LA LITERATURA</a:t>
            </a:r>
          </a:p>
          <a:p>
            <a:r>
              <a:rPr lang="es-ES" baseline="0" dirty="0" smtClean="0"/>
              <a:t>VENTAJAS E INCONVENIENTES</a:t>
            </a:r>
          </a:p>
          <a:p>
            <a:r>
              <a:rPr lang="es-ES" baseline="0" dirty="0" smtClean="0"/>
              <a:t>BV TRAZABILIDAD: CLIENTES</a:t>
            </a:r>
          </a:p>
          <a:p>
            <a:r>
              <a:rPr lang="es-ES" baseline="0" dirty="0" smtClean="0"/>
              <a:t>SMART CONTRACTS</a:t>
            </a:r>
          </a:p>
          <a:p>
            <a:r>
              <a:rPr lang="es-ES" baseline="0" dirty="0" smtClean="0"/>
              <a:t>CONTINOUS AUDITING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1137-5389-40F7-85C4-63A2C69519FB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2169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1137-5389-40F7-85C4-63A2C69519FB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2169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Dai and </a:t>
            </a:r>
            <a:r>
              <a:rPr lang="en-GB" baseline="0" dirty="0" err="1" smtClean="0"/>
              <a:t>Vasarhelyi</a:t>
            </a:r>
            <a:r>
              <a:rPr lang="en-GB" baseline="0" dirty="0" smtClean="0"/>
              <a:t> (2017) introduce three different contexts of challenges (technological, organizational and environmental)</a:t>
            </a:r>
          </a:p>
          <a:p>
            <a:r>
              <a:rPr lang="en-GB" baseline="0" dirty="0" smtClean="0"/>
              <a:t>Technological: </a:t>
            </a:r>
            <a:r>
              <a:rPr lang="en-GB" baseline="0" dirty="0" err="1" smtClean="0"/>
              <a:t>reers</a:t>
            </a:r>
            <a:r>
              <a:rPr lang="en-GB" baseline="0" dirty="0" smtClean="0"/>
              <a:t> to the technical complexity which requires financial and time resources (company might struggle to find business partners to share the ledger with)</a:t>
            </a:r>
          </a:p>
          <a:p>
            <a:r>
              <a:rPr lang="en-GB" baseline="0" dirty="0" smtClean="0"/>
              <a:t>Organizational context: refers to willingness of managers to accept this innovative approach (benefits must exceed the potential costs)</a:t>
            </a:r>
          </a:p>
          <a:p>
            <a:r>
              <a:rPr lang="en-GB" baseline="0" dirty="0" smtClean="0"/>
              <a:t>Environmental context: points out the essential role of regulators in adoption of BT within the accounting ecosystem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1137-5389-40F7-85C4-63A2C69519FB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216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Despite all the hype,</a:t>
            </a:r>
            <a:r>
              <a:rPr lang="sk-SK" baseline="0" dirty="0" smtClean="0"/>
              <a:t> there are some contradictory opinions. </a:t>
            </a:r>
          </a:p>
          <a:p>
            <a:r>
              <a:rPr lang="sk-SK" baseline="0" dirty="0" smtClean="0"/>
              <a:t>We wanted to know how fare we are... How high is the awareness of this technology among auditors.... Most importantly, do auditors know what is happening (</a:t>
            </a:r>
            <a:r>
              <a:rPr lang="sk-SK" baseline="0" dirty="0" smtClean="0">
                <a:sym typeface="Wingdings" pitchFamily="2" charset="2"/>
              </a:rPr>
              <a:t>)... What are their perceptions and expectations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1137-5389-40F7-85C4-63A2C69519FB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WE ARE GOING TO DIVIDED THE LITERATURE REVIEW FROM 3 DIFFERENT POINTS OF VIEW:</a:t>
            </a:r>
          </a:p>
          <a:p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ACADEMIA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PROFESSIONAL FIRMS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PROFESIONAL BODIES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1137-5389-40F7-85C4-63A2C69519FB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4616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WE</a:t>
            </a:r>
            <a:r>
              <a:rPr lang="es-ES" baseline="0" dirty="0" smtClean="0"/>
              <a:t> HAVE FOUND PLENTY OF THEORETICAL STUDIES RELATED TO BLOCKCHAIN, BITCOIN,  FI</a:t>
            </a:r>
            <a:r>
              <a:rPr lang="sk-SK" baseline="0" dirty="0" smtClean="0"/>
              <a:t>N</a:t>
            </a:r>
            <a:r>
              <a:rPr lang="es-ES" baseline="0" dirty="0" smtClean="0"/>
              <a:t>TEC BUT WE HAVE FOUND FEW STUDIES RELATED TO ACCOUNTING AND AUDITING CONTEXT.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1137-5389-40F7-85C4-63A2C69519FB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142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Big-4 have led t</a:t>
            </a:r>
            <a:r>
              <a:rPr lang="es-ES" sz="1200" kern="120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he</a:t>
            </a:r>
            <a:r>
              <a:rPr lang="en-US" sz="1200" kern="120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 research on Blockchain Technology.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DELOITTE has published different documents since 2016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survey was commissioned by Deloitte Consulting LLP and conducted online between March 26 and April 5, 2018. The survey polled a sample of 1,053 senior executives in seven countries (Canada, China, France, Germany, Mexico, United Kingdom, and the United States) at companies with $500 million or more in annual revenue. Respondents had at least a broad understanding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blockchain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were familiar with and able to comment on their organizations’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blockchain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investment plans. </a:t>
            </a:r>
            <a:endParaRPr lang="en-US" sz="1200" kern="1200" dirty="0" smtClean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1137-5389-40F7-85C4-63A2C69519FB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4026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1137-5389-40F7-85C4-63A2C69519FB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40265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1137-5389-40F7-85C4-63A2C69519FB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40265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1137-5389-40F7-85C4-63A2C69519FB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4026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1137-5389-40F7-85C4-63A2C69519FB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7947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14-EC0A-4547-B9F4-7918044F3790}" type="datetimeFigureOut">
              <a:rPr lang="es-ES" smtClean="0"/>
              <a:pPr/>
              <a:t>20/03/2019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734-5F18-1748-BAC6-724A3AFAD6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1865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14-EC0A-4547-B9F4-7918044F3790}" type="datetimeFigureOut">
              <a:rPr lang="es-ES" smtClean="0"/>
              <a:pPr/>
              <a:t>20/03/2019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734-5F18-1748-BAC6-724A3AFAD6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5925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14-EC0A-4547-B9F4-7918044F3790}" type="datetimeFigureOut">
              <a:rPr lang="es-ES" smtClean="0"/>
              <a:pPr/>
              <a:t>20/03/2019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734-5F18-1748-BAC6-724A3AFAD6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8194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14-EC0A-4547-B9F4-7918044F3790}" type="datetimeFigureOut">
              <a:rPr lang="es-ES" smtClean="0"/>
              <a:pPr/>
              <a:t>20/03/2019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734-5F18-1748-BAC6-724A3AFAD6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628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14-EC0A-4547-B9F4-7918044F3790}" type="datetimeFigureOut">
              <a:rPr lang="es-ES" smtClean="0"/>
              <a:pPr/>
              <a:t>20/03/2019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734-5F18-1748-BAC6-724A3AFAD6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6284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14-EC0A-4547-B9F4-7918044F3790}" type="datetimeFigureOut">
              <a:rPr lang="es-ES" smtClean="0"/>
              <a:pPr/>
              <a:t>20/03/2019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734-5F18-1748-BAC6-724A3AFAD6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1993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14-EC0A-4547-B9F4-7918044F3790}" type="datetimeFigureOut">
              <a:rPr lang="es-ES" smtClean="0"/>
              <a:pPr/>
              <a:t>20/03/2019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734-5F18-1748-BAC6-724A3AFAD6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3108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14-EC0A-4547-B9F4-7918044F3790}" type="datetimeFigureOut">
              <a:rPr lang="es-ES" smtClean="0"/>
              <a:pPr/>
              <a:t>20/03/2019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734-5F18-1748-BAC6-724A3AFAD6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949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14-EC0A-4547-B9F4-7918044F3790}" type="datetimeFigureOut">
              <a:rPr lang="es-ES" smtClean="0"/>
              <a:pPr/>
              <a:t>20/03/2019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734-5F18-1748-BAC6-724A3AFAD6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314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14-EC0A-4547-B9F4-7918044F3790}" type="datetimeFigureOut">
              <a:rPr lang="es-ES" smtClean="0"/>
              <a:pPr/>
              <a:t>20/03/2019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734-5F18-1748-BAC6-724A3AFAD6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5891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14-EC0A-4547-B9F4-7918044F3790}" type="datetimeFigureOut">
              <a:rPr lang="es-ES" smtClean="0"/>
              <a:pPr/>
              <a:t>20/03/2019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F734-5F18-1748-BAC6-724A3AFAD6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4042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7314-EC0A-4547-B9F4-7918044F3790}" type="datetimeFigureOut">
              <a:rPr lang="es-ES" smtClean="0"/>
              <a:pPr/>
              <a:t>20/03/2019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F734-5F18-1748-BAC6-724A3AFAD6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495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2212727" y="426257"/>
            <a:ext cx="6915595" cy="2820811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Myths and reality of the BLOCKCHAIN TECHNOLOGY in the auditing and consultancy </a:t>
            </a:r>
            <a:r>
              <a:rPr lang="en-US" sz="3800" b="1" dirty="0" smtClean="0">
                <a:solidFill>
                  <a:schemeClr val="bg1"/>
                </a:solidFill>
              </a:rPr>
              <a:t>profession</a:t>
            </a:r>
            <a:endParaRPr lang="es-ES" sz="3800" dirty="0">
              <a:solidFill>
                <a:schemeClr val="bg1"/>
              </a:solidFill>
            </a:endParaRPr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2353829" y="3841166"/>
            <a:ext cx="6400800" cy="227399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Laura Sierra-</a:t>
            </a:r>
            <a:r>
              <a:rPr lang="en-US" sz="2400" b="1" dirty="0" err="1" smtClean="0">
                <a:solidFill>
                  <a:srgbClr val="FFFFFF"/>
                </a:solidFill>
              </a:rPr>
              <a:t>García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b="1" dirty="0" smtClean="0">
                <a:solidFill>
                  <a:srgbClr val="FFFFFF"/>
                </a:solidFill>
              </a:rPr>
              <a:t>Carmen Correa Ruiz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b="1" dirty="0" smtClean="0">
                <a:solidFill>
                  <a:srgbClr val="FFFFFF"/>
                </a:solidFill>
              </a:rPr>
              <a:t>Esther </a:t>
            </a:r>
            <a:r>
              <a:rPr lang="en-US" sz="2400" b="1" dirty="0" err="1" smtClean="0">
                <a:solidFill>
                  <a:srgbClr val="FFFFFF"/>
                </a:solidFill>
              </a:rPr>
              <a:t>Albelda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Pérez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b="1" dirty="0" smtClean="0">
                <a:solidFill>
                  <a:srgbClr val="FFFFFF"/>
                </a:solidFill>
              </a:rPr>
              <a:t>Michaela </a:t>
            </a:r>
            <a:r>
              <a:rPr lang="en-US" sz="2400" b="1" dirty="0" err="1" smtClean="0">
                <a:solidFill>
                  <a:srgbClr val="FFFFFF"/>
                </a:solidFill>
              </a:rPr>
              <a:t>Bedn</a:t>
            </a:r>
            <a:r>
              <a:rPr lang="sk-SK" sz="2400" b="1" dirty="0" smtClean="0">
                <a:solidFill>
                  <a:srgbClr val="FFFFFF"/>
                </a:solidFill>
              </a:rPr>
              <a:t>á</a:t>
            </a:r>
            <a:r>
              <a:rPr lang="en-US" sz="2400" b="1" dirty="0" err="1" smtClean="0">
                <a:solidFill>
                  <a:srgbClr val="FFFFFF"/>
                </a:solidFill>
              </a:rPr>
              <a:t>rov</a:t>
            </a:r>
            <a:r>
              <a:rPr lang="sk-SK" sz="2400" b="1" dirty="0" smtClean="0">
                <a:solidFill>
                  <a:srgbClr val="FFFFFF"/>
                </a:solidFill>
              </a:rPr>
              <a:t>á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University of Pablo de </a:t>
            </a:r>
            <a:r>
              <a:rPr lang="en-US" sz="2400" dirty="0" err="1" smtClean="0">
                <a:solidFill>
                  <a:srgbClr val="FFFFFF"/>
                </a:solidFill>
              </a:rPr>
              <a:t>Olavide</a:t>
            </a:r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6366042"/>
            <a:ext cx="91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ACCOUNTING AND AUDITING IN AN ARTIFICIAL INTELLIGENCE ENVIRONMENT. SEVILLA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8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40568" y="86478"/>
            <a:ext cx="6406826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90"/>
                </a:solidFill>
              </a:rPr>
              <a:t>LITERATURE REVIEW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00419" y="2086281"/>
            <a:ext cx="8337971" cy="4311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/>
              <a:buChar char="o"/>
            </a:pPr>
            <a:r>
              <a:rPr lang="en-US" sz="2500" b="1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SGS</a:t>
            </a:r>
            <a:r>
              <a:rPr lang="en-US" sz="2500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: </a:t>
            </a:r>
            <a:r>
              <a:rPr lang="en-US" sz="25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</a:rPr>
              <a:t>K</a:t>
            </a:r>
            <a:r>
              <a:rPr lang="en-US" sz="25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omgo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r>
              <a:rPr lang="en-US" sz="2500" dirty="0" smtClean="0">
                <a:solidFill>
                  <a:srgbClr val="000090"/>
                </a:solidFill>
              </a:rPr>
              <a:t>will </a:t>
            </a:r>
            <a:r>
              <a:rPr lang="en-US" sz="2500" dirty="0">
                <a:solidFill>
                  <a:srgbClr val="000090"/>
                </a:solidFill>
              </a:rPr>
              <a:t>launch a new Blockchain-based platform before the end of the year that will transform commodity trade finance by enhancing </a:t>
            </a:r>
            <a:r>
              <a:rPr lang="en-US" sz="2500" b="1" dirty="0">
                <a:solidFill>
                  <a:srgbClr val="000090"/>
                </a:solidFill>
              </a:rPr>
              <a:t>efficiency</a:t>
            </a:r>
            <a:r>
              <a:rPr lang="en-US" sz="2500" dirty="0">
                <a:solidFill>
                  <a:srgbClr val="000090"/>
                </a:solidFill>
              </a:rPr>
              <a:t> and strengthening </a:t>
            </a:r>
            <a:r>
              <a:rPr lang="en-US" sz="2500" b="1" dirty="0">
                <a:solidFill>
                  <a:srgbClr val="000090"/>
                </a:solidFill>
              </a:rPr>
              <a:t>security.</a:t>
            </a:r>
            <a:r>
              <a:rPr lang="es-ES_tradnl" sz="2500" b="1" dirty="0">
                <a:solidFill>
                  <a:srgbClr val="000090"/>
                </a:solidFill>
              </a:rPr>
              <a:t> </a:t>
            </a:r>
            <a:endParaRPr lang="en-US" sz="2500" b="1" dirty="0" smtClean="0">
              <a:solidFill>
                <a:srgbClr val="000090"/>
              </a:solidFill>
              <a:latin typeface="+mj-lt"/>
              <a:ea typeface="Arial"/>
              <a:cs typeface="Arial"/>
            </a:endParaRPr>
          </a:p>
          <a:p>
            <a:pPr algn="just">
              <a:buFont typeface="Courier New"/>
              <a:buChar char="o"/>
            </a:pPr>
            <a:r>
              <a:rPr lang="en-US" sz="2500" b="1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BUREAU VERITAS</a:t>
            </a:r>
            <a:r>
              <a:rPr lang="en-US" sz="2500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: </a:t>
            </a:r>
            <a:r>
              <a:rPr lang="en-US" sz="25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n-US" sz="2500" dirty="0">
                <a:solidFill>
                  <a:srgbClr val="000090"/>
                </a:solidFill>
              </a:rPr>
              <a:t> is based on an easy Blockchain system, which is open, </a:t>
            </a:r>
            <a:r>
              <a:rPr lang="en-US" sz="2500" b="1" dirty="0">
                <a:solidFill>
                  <a:srgbClr val="000090"/>
                </a:solidFill>
              </a:rPr>
              <a:t>transparent</a:t>
            </a:r>
            <a:r>
              <a:rPr lang="en-US" sz="2500" dirty="0">
                <a:solidFill>
                  <a:srgbClr val="000090"/>
                </a:solidFill>
              </a:rPr>
              <a:t>, secured, and operates </a:t>
            </a:r>
            <a:r>
              <a:rPr lang="en-US" sz="2500" b="1" dirty="0">
                <a:solidFill>
                  <a:srgbClr val="000090"/>
                </a:solidFill>
              </a:rPr>
              <a:t>without central controlling device</a:t>
            </a:r>
            <a:r>
              <a:rPr lang="en-US" sz="2500" dirty="0">
                <a:solidFill>
                  <a:srgbClr val="000090"/>
                </a:solidFill>
              </a:rPr>
              <a:t>. With the Blockchain technology, the full lifecycle of the product can be digitally replicated and shared among the different </a:t>
            </a:r>
            <a:r>
              <a:rPr lang="en-US" sz="2500" dirty="0" smtClean="0">
                <a:solidFill>
                  <a:srgbClr val="000090"/>
                </a:solidFill>
              </a:rPr>
              <a:t>players.</a:t>
            </a:r>
            <a:endParaRPr lang="es-ES_tradnl" sz="2500" dirty="0">
              <a:solidFill>
                <a:srgbClr val="000090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5250" y="1333640"/>
            <a:ext cx="7954400" cy="545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GB" sz="3000" b="1" dirty="0" smtClean="0">
                <a:solidFill>
                  <a:srgbClr val="000090"/>
                </a:solidFill>
              </a:rPr>
              <a:t>Professional Firms: Certifier firms Initiatives.</a:t>
            </a:r>
          </a:p>
        </p:txBody>
      </p:sp>
    </p:spTree>
    <p:extLst>
      <p:ext uri="{BB962C8B-B14F-4D97-AF65-F5344CB8AC3E}">
        <p14:creationId xmlns:p14="http://schemas.microsoft.com/office/powerpoint/2010/main" xmlns="" val="12794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40568" y="86478"/>
            <a:ext cx="6406826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90"/>
                </a:solidFill>
              </a:rPr>
              <a:t>LITERATURE REVIEW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0928" y="1333641"/>
            <a:ext cx="7954400" cy="533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3000" b="1" dirty="0" smtClean="0">
                <a:solidFill>
                  <a:srgbClr val="000090"/>
                </a:solidFill>
              </a:rPr>
              <a:t>Professional Bodies.</a:t>
            </a:r>
            <a:endParaRPr lang="en-GB" sz="3000" b="1" dirty="0">
              <a:solidFill>
                <a:srgbClr val="000090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222030" y="1929481"/>
            <a:ext cx="8463400" cy="478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/>
              <a:buChar char="o"/>
            </a:pPr>
            <a:r>
              <a:rPr lang="en-US" sz="2500" b="1" dirty="0" smtClean="0">
                <a:solidFill>
                  <a:srgbClr val="000090"/>
                </a:solidFill>
                <a:latin typeface="+mj-lt"/>
                <a:ea typeface="Lucida Grande"/>
                <a:cs typeface="Lucida Grande"/>
              </a:rPr>
              <a:t>American Institute of Certified Public Accountants (</a:t>
            </a:r>
            <a:r>
              <a:rPr lang="es-ES" sz="2500" b="1" dirty="0" smtClean="0">
                <a:solidFill>
                  <a:srgbClr val="000090"/>
                </a:solidFill>
                <a:latin typeface="+mj-lt"/>
                <a:ea typeface="Lucida Grande"/>
                <a:cs typeface="Lucida Grande"/>
              </a:rPr>
              <a:t>AICPA)</a:t>
            </a:r>
            <a:r>
              <a:rPr lang="es-ES" sz="2500" dirty="0" smtClean="0">
                <a:solidFill>
                  <a:srgbClr val="000090"/>
                </a:solidFill>
                <a:latin typeface="+mj-lt"/>
                <a:ea typeface="Lucida Grande"/>
                <a:cs typeface="Lucida Grande"/>
              </a:rPr>
              <a:t>. </a:t>
            </a:r>
            <a:r>
              <a:rPr lang="en-US" sz="2500" dirty="0">
                <a:solidFill>
                  <a:srgbClr val="000090"/>
                </a:solidFill>
                <a:latin typeface="+mj-lt"/>
              </a:rPr>
              <a:t>impact all recordkeeping processes, 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including the </a:t>
            </a:r>
            <a:r>
              <a:rPr lang="en-US" sz="2500" dirty="0">
                <a:solidFill>
                  <a:srgbClr val="000090"/>
                </a:solidFill>
                <a:latin typeface="+mj-lt"/>
              </a:rPr>
              <a:t>way transactions are initiated, processed, authorized, recorded and reported. 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Changes in </a:t>
            </a:r>
            <a:r>
              <a:rPr lang="en-US" sz="2500" dirty="0">
                <a:solidFill>
                  <a:srgbClr val="000090"/>
                </a:solidFill>
                <a:latin typeface="+mj-lt"/>
              </a:rPr>
              <a:t>business models and business processes may impact back-office activities such as 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financial reporting </a:t>
            </a:r>
            <a:r>
              <a:rPr lang="en-US" sz="2500" dirty="0">
                <a:solidFill>
                  <a:srgbClr val="000090"/>
                </a:solidFill>
                <a:latin typeface="+mj-lt"/>
              </a:rPr>
              <a:t>and tax 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preparation.</a:t>
            </a:r>
          </a:p>
          <a:p>
            <a:pPr algn="just">
              <a:buFont typeface="Courier New"/>
              <a:buChar char="o"/>
            </a:pPr>
            <a:r>
              <a:rPr lang="en-US" sz="2500" b="1" dirty="0">
                <a:solidFill>
                  <a:srgbClr val="000090"/>
                </a:solidFill>
                <a:latin typeface="+mj-lt"/>
              </a:rPr>
              <a:t>Institute of Chartered Accountants in England and </a:t>
            </a:r>
            <a:r>
              <a:rPr lang="en-US" sz="2500" b="1" dirty="0" smtClean="0">
                <a:solidFill>
                  <a:srgbClr val="000090"/>
                </a:solidFill>
                <a:latin typeface="+mj-lt"/>
              </a:rPr>
              <a:t>Wales (</a:t>
            </a:r>
            <a:r>
              <a:rPr lang="es-ES" sz="2500" b="1" dirty="0" smtClean="0">
                <a:solidFill>
                  <a:srgbClr val="000090"/>
                </a:solidFill>
                <a:latin typeface="+mj-lt"/>
                <a:ea typeface="Lucida Grande"/>
                <a:cs typeface="Lucida Grande"/>
              </a:rPr>
              <a:t>ICAEW)</a:t>
            </a:r>
            <a:r>
              <a:rPr lang="es-ES" sz="2500" dirty="0" smtClean="0">
                <a:solidFill>
                  <a:srgbClr val="000090"/>
                </a:solidFill>
                <a:latin typeface="+mj-lt"/>
                <a:ea typeface="Lucida Grande"/>
                <a:cs typeface="Lucida Grande"/>
              </a:rPr>
              <a:t>: </a:t>
            </a:r>
            <a:r>
              <a:rPr lang="en-US" sz="2500" dirty="0">
                <a:solidFill>
                  <a:srgbClr val="000090"/>
                </a:solidFill>
                <a:latin typeface="+mj-lt"/>
              </a:rPr>
              <a:t>more 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efficiently and </a:t>
            </a:r>
            <a:r>
              <a:rPr lang="en-US" sz="2500" dirty="0">
                <a:solidFill>
                  <a:srgbClr val="000090"/>
                </a:solidFill>
                <a:latin typeface="+mj-lt"/>
              </a:rPr>
              <a:t>have lower operating costs. But the rewards are trustworthy records and 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reduced reconciliations. </a:t>
            </a:r>
            <a:r>
              <a:rPr lang="en-US" sz="2500" dirty="0">
                <a:solidFill>
                  <a:srgbClr val="000090"/>
                </a:solidFill>
                <a:latin typeface="+mj-lt"/>
              </a:rPr>
              <a:t>Accountants’ skills will need to 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expand. Auditors and regulators </a:t>
            </a:r>
            <a:r>
              <a:rPr lang="en-US" sz="2500" dirty="0">
                <a:solidFill>
                  <a:srgbClr val="000090"/>
                </a:solidFill>
                <a:latin typeface="+mj-lt"/>
              </a:rPr>
              <a:t>with access would be able to check transactions in real 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time.</a:t>
            </a:r>
            <a:endParaRPr lang="es-ES" sz="2500" dirty="0" smtClean="0">
              <a:solidFill>
                <a:srgbClr val="000090"/>
              </a:solidFill>
              <a:latin typeface="+mj-lt"/>
              <a:ea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8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40568" y="86478"/>
            <a:ext cx="6406826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90"/>
                </a:solidFill>
              </a:rPr>
              <a:t>LITERATURE REVIEW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0928" y="1333641"/>
            <a:ext cx="7954400" cy="533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3000" b="1" dirty="0" smtClean="0">
                <a:solidFill>
                  <a:srgbClr val="000090"/>
                </a:solidFill>
              </a:rPr>
              <a:t>Professional Bodies.</a:t>
            </a:r>
            <a:endParaRPr lang="en-GB" sz="3000" b="1" dirty="0">
              <a:solidFill>
                <a:srgbClr val="000090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74995" y="1945161"/>
            <a:ext cx="8872399" cy="516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/>
              <a:buChar char="o"/>
            </a:pPr>
            <a:r>
              <a:rPr lang="en-US" sz="2500" b="1" dirty="0">
                <a:solidFill>
                  <a:srgbClr val="000090"/>
                </a:solidFill>
                <a:latin typeface="+mj-lt"/>
              </a:rPr>
              <a:t>Association of Chartered Certified </a:t>
            </a:r>
            <a:r>
              <a:rPr lang="en-US" sz="2500" b="1" dirty="0" smtClean="0">
                <a:solidFill>
                  <a:srgbClr val="000090"/>
                </a:solidFill>
                <a:latin typeface="+mj-lt"/>
              </a:rPr>
              <a:t>Accountants (</a:t>
            </a:r>
            <a:r>
              <a:rPr lang="es-ES" sz="2500" b="1" dirty="0" smtClean="0">
                <a:solidFill>
                  <a:srgbClr val="000090"/>
                </a:solidFill>
                <a:latin typeface="+mj-lt"/>
                <a:ea typeface="Lucida Grande"/>
                <a:cs typeface="Lucida Grande"/>
              </a:rPr>
              <a:t>ACCA)</a:t>
            </a:r>
          </a:p>
          <a:p>
            <a:pPr marL="0" indent="0" algn="just">
              <a:buNone/>
            </a:pPr>
            <a:endParaRPr lang="en-US" sz="2500" dirty="0">
              <a:solidFill>
                <a:srgbClr val="000090"/>
              </a:solidFill>
              <a:latin typeface="+mj-lt"/>
              <a:ea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48" y="2562776"/>
            <a:ext cx="8810850" cy="304081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0166" y="5864285"/>
            <a:ext cx="830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Blockchain help audit: Immutability, sampling, timing, and true and fair view 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2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074985" y="1603107"/>
            <a:ext cx="263769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2"/>
                </a:solidFill>
              </a:rPr>
              <a:t>PILOT   STUDY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2180492"/>
            <a:ext cx="8639766" cy="4060111"/>
          </a:xfrm>
        </p:spPr>
        <p:txBody>
          <a:bodyPr>
            <a:noAutofit/>
          </a:bodyPr>
          <a:lstStyle/>
          <a:p>
            <a:pPr algn="just"/>
            <a:r>
              <a:rPr lang="en-GB" sz="2800" b="1" dirty="0" smtClean="0">
                <a:solidFill>
                  <a:srgbClr val="000090"/>
                </a:solidFill>
              </a:rPr>
              <a:t>Phase 1: </a:t>
            </a:r>
            <a:r>
              <a:rPr lang="sk-SK" sz="2800" b="1" dirty="0" smtClean="0">
                <a:solidFill>
                  <a:srgbClr val="000090"/>
                </a:solidFill>
              </a:rPr>
              <a:t>Semi-structured </a:t>
            </a:r>
            <a:r>
              <a:rPr lang="sk-SK" sz="2800" b="1" dirty="0" smtClean="0">
                <a:solidFill>
                  <a:srgbClr val="000090"/>
                </a:solidFill>
              </a:rPr>
              <a:t>interviews</a:t>
            </a:r>
            <a:r>
              <a:rPr lang="en-GB" sz="2800" b="1" dirty="0" smtClean="0">
                <a:solidFill>
                  <a:srgbClr val="000090"/>
                </a:solidFill>
              </a:rPr>
              <a:t> (Auditors).</a:t>
            </a:r>
          </a:p>
          <a:p>
            <a:pPr algn="just"/>
            <a:endParaRPr lang="en-GB" sz="2800" b="1" dirty="0" smtClean="0">
              <a:solidFill>
                <a:srgbClr val="000090"/>
              </a:solidFill>
            </a:endParaRPr>
          </a:p>
          <a:p>
            <a:pPr algn="just"/>
            <a:r>
              <a:rPr lang="en-GB" sz="2800" dirty="0" smtClean="0">
                <a:solidFill>
                  <a:srgbClr val="000090"/>
                </a:solidFill>
              </a:rPr>
              <a:t>Phase 2: </a:t>
            </a:r>
            <a:r>
              <a:rPr lang="sk-SK" sz="2800" dirty="0" smtClean="0">
                <a:solidFill>
                  <a:srgbClr val="000090"/>
                </a:solidFill>
              </a:rPr>
              <a:t>Semi-structured interviews </a:t>
            </a:r>
            <a:r>
              <a:rPr lang="en-GB" sz="2800" dirty="0" smtClean="0">
                <a:solidFill>
                  <a:srgbClr val="000090"/>
                </a:solidFill>
              </a:rPr>
              <a:t>(Certifiers).</a:t>
            </a:r>
          </a:p>
          <a:p>
            <a:pPr algn="just"/>
            <a:endParaRPr lang="en-GB" sz="2800" dirty="0" smtClean="0">
              <a:solidFill>
                <a:srgbClr val="000090"/>
              </a:solidFill>
            </a:endParaRPr>
          </a:p>
          <a:p>
            <a:pPr algn="just"/>
            <a:r>
              <a:rPr lang="en-GB" sz="2800" dirty="0" smtClean="0">
                <a:solidFill>
                  <a:srgbClr val="000090"/>
                </a:solidFill>
              </a:rPr>
              <a:t>Phase </a:t>
            </a:r>
            <a:r>
              <a:rPr lang="en-GB" sz="2800" dirty="0">
                <a:solidFill>
                  <a:srgbClr val="000090"/>
                </a:solidFill>
              </a:rPr>
              <a:t>3</a:t>
            </a:r>
            <a:r>
              <a:rPr lang="en-GB" sz="2800" dirty="0" smtClean="0">
                <a:solidFill>
                  <a:srgbClr val="000090"/>
                </a:solidFill>
              </a:rPr>
              <a:t>: </a:t>
            </a:r>
            <a:r>
              <a:rPr lang="sk-SK" sz="2800" dirty="0" smtClean="0">
                <a:solidFill>
                  <a:srgbClr val="000090"/>
                </a:solidFill>
              </a:rPr>
              <a:t>F</a:t>
            </a:r>
            <a:r>
              <a:rPr lang="en-GB" sz="2800" dirty="0" err="1" smtClean="0">
                <a:solidFill>
                  <a:srgbClr val="000090"/>
                </a:solidFill>
              </a:rPr>
              <a:t>ocus</a:t>
            </a:r>
            <a:r>
              <a:rPr lang="en-GB" sz="2800" dirty="0" smtClean="0">
                <a:solidFill>
                  <a:srgbClr val="000090"/>
                </a:solidFill>
              </a:rPr>
              <a:t> group: Auditors/Certifiers/Companies.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0568" y="55118"/>
            <a:ext cx="6456398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METHODS</a:t>
            </a:r>
            <a:endParaRPr lang="es-ES" b="1" dirty="0">
              <a:solidFill>
                <a:srgbClr val="00009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7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1406770"/>
            <a:ext cx="8639766" cy="468922"/>
          </a:xfrm>
        </p:spPr>
        <p:txBody>
          <a:bodyPr>
            <a:noAutofit/>
          </a:bodyPr>
          <a:lstStyle/>
          <a:p>
            <a:pPr algn="just"/>
            <a:r>
              <a:rPr lang="sk-SK" sz="2800" b="1" dirty="0" smtClean="0">
                <a:solidFill>
                  <a:srgbClr val="000090"/>
                </a:solidFill>
              </a:rPr>
              <a:t>Identifying three building blocks</a:t>
            </a:r>
          </a:p>
          <a:p>
            <a:pPr algn="just">
              <a:buNone/>
            </a:pPr>
            <a:endParaRPr lang="en-GB" sz="2800" dirty="0" smtClean="0">
              <a:solidFill>
                <a:srgbClr val="00009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0568" y="55118"/>
            <a:ext cx="6456398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METHODS</a:t>
            </a:r>
            <a:endParaRPr lang="es-ES" b="1" dirty="0">
              <a:solidFill>
                <a:srgbClr val="00009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graphicFrame>
        <p:nvGraphicFramePr>
          <p:cNvPr id="10" name="9 Diagrama"/>
          <p:cNvGraphicFramePr/>
          <p:nvPr/>
        </p:nvGraphicFramePr>
        <p:xfrm>
          <a:off x="867508" y="1875692"/>
          <a:ext cx="7209691" cy="5287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7837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0568" y="55118"/>
            <a:ext cx="6456398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METHODS</a:t>
            </a:r>
            <a:endParaRPr lang="es-ES" b="1" dirty="0">
              <a:solidFill>
                <a:srgbClr val="00009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9" name="Marcador de conteni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GB" sz="2500" b="1" dirty="0">
                <a:solidFill>
                  <a:srgbClr val="000090"/>
                </a:solidFill>
              </a:rPr>
              <a:t>T</a:t>
            </a:r>
            <a:r>
              <a:rPr lang="en-GB" sz="2500" b="1" dirty="0" smtClean="0">
                <a:solidFill>
                  <a:srgbClr val="000090"/>
                </a:solidFill>
              </a:rPr>
              <a:t>he role of Blockchain Technology and extent of knowledge.</a:t>
            </a:r>
          </a:p>
          <a:p>
            <a:pPr marL="400050" lvl="1" indent="0" algn="just">
              <a:buNone/>
            </a:pPr>
            <a:r>
              <a:rPr lang="en-GB" sz="2500" dirty="0">
                <a:solidFill>
                  <a:srgbClr val="000090"/>
                </a:solidFill>
              </a:rPr>
              <a:t>1. Are there currently initiatives related to Blockchain technology (projects / training / working groups) in your organization</a:t>
            </a:r>
            <a:r>
              <a:rPr lang="en-GB" sz="2500" dirty="0" smtClean="0">
                <a:solidFill>
                  <a:srgbClr val="000090"/>
                </a:solidFill>
              </a:rPr>
              <a:t>?</a:t>
            </a:r>
            <a:endParaRPr lang="es-ES_tradnl" sz="2500" dirty="0">
              <a:solidFill>
                <a:srgbClr val="000090"/>
              </a:solidFill>
            </a:endParaRPr>
          </a:p>
          <a:p>
            <a:pPr marL="400050" lvl="1" indent="0" algn="just">
              <a:buNone/>
            </a:pPr>
            <a:r>
              <a:rPr lang="en-GB" sz="2500" dirty="0">
                <a:solidFill>
                  <a:srgbClr val="000090"/>
                </a:solidFill>
              </a:rPr>
              <a:t>2. How would you describe the role of </a:t>
            </a:r>
            <a:r>
              <a:rPr lang="en-GB" sz="2500" dirty="0" smtClean="0">
                <a:solidFill>
                  <a:srgbClr val="000090"/>
                </a:solidFill>
              </a:rPr>
              <a:t>Blockchain technology </a:t>
            </a:r>
            <a:r>
              <a:rPr lang="en-GB" sz="2500" dirty="0">
                <a:solidFill>
                  <a:srgbClr val="000090"/>
                </a:solidFill>
              </a:rPr>
              <a:t>in the current context? </a:t>
            </a:r>
            <a:endParaRPr lang="es-ES_tradnl" sz="2500" dirty="0">
              <a:solidFill>
                <a:srgbClr val="000090"/>
              </a:solidFill>
            </a:endParaRPr>
          </a:p>
          <a:p>
            <a:pPr marL="400050" lvl="1" indent="0" algn="just">
              <a:buNone/>
            </a:pPr>
            <a:r>
              <a:rPr lang="en-GB" sz="2500" dirty="0">
                <a:solidFill>
                  <a:srgbClr val="000090"/>
                </a:solidFill>
              </a:rPr>
              <a:t>3. How would you evaluate your level of knowledge of Blockchain technology</a:t>
            </a:r>
            <a:r>
              <a:rPr lang="en-GB" sz="2500" dirty="0" smtClean="0">
                <a:solidFill>
                  <a:srgbClr val="000090"/>
                </a:solidFill>
              </a:rPr>
              <a:t>?</a:t>
            </a:r>
          </a:p>
          <a:p>
            <a:pPr algn="just"/>
            <a:endParaRPr lang="en-GB" sz="25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9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0568" y="55118"/>
            <a:ext cx="6456398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METHODS</a:t>
            </a:r>
            <a:endParaRPr lang="es-ES" b="1" dirty="0">
              <a:solidFill>
                <a:srgbClr val="00009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9" name="Marcador de contenido 3"/>
          <p:cNvSpPr>
            <a:spLocks noGrp="1"/>
          </p:cNvSpPr>
          <p:nvPr>
            <p:ph idx="1"/>
          </p:nvPr>
        </p:nvSpPr>
        <p:spPr>
          <a:xfrm>
            <a:off x="172455" y="1537480"/>
            <a:ext cx="8654070" cy="5063762"/>
          </a:xfrm>
        </p:spPr>
        <p:txBody>
          <a:bodyPr>
            <a:noAutofit/>
          </a:bodyPr>
          <a:lstStyle/>
          <a:p>
            <a:pPr algn="just"/>
            <a:r>
              <a:rPr lang="en-GB" sz="2500" b="1" dirty="0" smtClean="0">
                <a:solidFill>
                  <a:srgbClr val="000090"/>
                </a:solidFill>
              </a:rPr>
              <a:t>Opportunities and challenges of </a:t>
            </a:r>
            <a:r>
              <a:rPr lang="en-GB" sz="2500" b="1" dirty="0">
                <a:solidFill>
                  <a:srgbClr val="000090"/>
                </a:solidFill>
              </a:rPr>
              <a:t>B</a:t>
            </a:r>
            <a:r>
              <a:rPr lang="en-GB" sz="2500" b="1" dirty="0" smtClean="0">
                <a:solidFill>
                  <a:srgbClr val="000090"/>
                </a:solidFill>
              </a:rPr>
              <a:t>lockchain Technology for audit function.</a:t>
            </a:r>
            <a:endParaRPr lang="es-ES_tradnl" sz="2500" b="1" dirty="0" smtClean="0">
              <a:solidFill>
                <a:srgbClr val="000090"/>
              </a:solidFill>
            </a:endParaRPr>
          </a:p>
          <a:p>
            <a:pPr marL="400050" lvl="1" indent="0" algn="just">
              <a:buNone/>
            </a:pPr>
            <a:r>
              <a:rPr lang="en-GB" sz="2500" dirty="0">
                <a:solidFill>
                  <a:srgbClr val="000090"/>
                </a:solidFill>
              </a:rPr>
              <a:t>4. What opportunities do you think </a:t>
            </a:r>
            <a:r>
              <a:rPr lang="en-GB" sz="2500" dirty="0" smtClean="0">
                <a:solidFill>
                  <a:srgbClr val="000090"/>
                </a:solidFill>
              </a:rPr>
              <a:t>BT can </a:t>
            </a:r>
            <a:r>
              <a:rPr lang="en-GB" sz="2500" dirty="0">
                <a:solidFill>
                  <a:srgbClr val="000090"/>
                </a:solidFill>
              </a:rPr>
              <a:t>offer to companies in general? And in relation to the audit processes</a:t>
            </a:r>
            <a:r>
              <a:rPr lang="en-GB" sz="2500" dirty="0" smtClean="0">
                <a:solidFill>
                  <a:srgbClr val="000090"/>
                </a:solidFill>
              </a:rPr>
              <a:t>?</a:t>
            </a:r>
          </a:p>
          <a:p>
            <a:pPr marL="400050" lvl="1" indent="0" algn="just">
              <a:buNone/>
            </a:pPr>
            <a:r>
              <a:rPr lang="en-GB" sz="2500" dirty="0">
                <a:solidFill>
                  <a:srgbClr val="000090"/>
                </a:solidFill>
              </a:rPr>
              <a:t>5. What challenges does </a:t>
            </a:r>
            <a:r>
              <a:rPr lang="en-GB" sz="2500" dirty="0" smtClean="0">
                <a:solidFill>
                  <a:srgbClr val="000090"/>
                </a:solidFill>
              </a:rPr>
              <a:t>BT entail </a:t>
            </a:r>
            <a:r>
              <a:rPr lang="en-GB" sz="2500" dirty="0">
                <a:solidFill>
                  <a:srgbClr val="000090"/>
                </a:solidFill>
              </a:rPr>
              <a:t>in general? And in relation to the audit processes?</a:t>
            </a:r>
            <a:endParaRPr lang="es-ES_tradnl" sz="2500" dirty="0">
              <a:solidFill>
                <a:srgbClr val="000090"/>
              </a:solidFill>
            </a:endParaRPr>
          </a:p>
          <a:p>
            <a:pPr marL="400050" lvl="1" indent="0" algn="just">
              <a:buNone/>
            </a:pPr>
            <a:r>
              <a:rPr lang="en-GB" sz="2500" dirty="0" smtClean="0">
                <a:solidFill>
                  <a:srgbClr val="000090"/>
                </a:solidFill>
              </a:rPr>
              <a:t>6. </a:t>
            </a:r>
            <a:r>
              <a:rPr lang="en-GB" sz="2500" dirty="0">
                <a:solidFill>
                  <a:srgbClr val="000090"/>
                </a:solidFill>
              </a:rPr>
              <a:t>How can </a:t>
            </a:r>
            <a:r>
              <a:rPr lang="en-GB" sz="2500" dirty="0" smtClean="0">
                <a:solidFill>
                  <a:srgbClr val="000090"/>
                </a:solidFill>
              </a:rPr>
              <a:t>BT affect </a:t>
            </a:r>
            <a:r>
              <a:rPr lang="en-GB" sz="2500" dirty="0">
                <a:solidFill>
                  <a:srgbClr val="000090"/>
                </a:solidFill>
              </a:rPr>
              <a:t>the collection of evidence, the audit tests and the work methodology employed by the auditors? </a:t>
            </a:r>
            <a:endParaRPr lang="es-ES_tradnl" sz="2500" dirty="0">
              <a:solidFill>
                <a:srgbClr val="000090"/>
              </a:solidFill>
            </a:endParaRPr>
          </a:p>
          <a:p>
            <a:pPr marL="400050" lvl="1" indent="0" algn="just">
              <a:buNone/>
            </a:pPr>
            <a:r>
              <a:rPr lang="en-GB" sz="2500" dirty="0">
                <a:solidFill>
                  <a:srgbClr val="000090"/>
                </a:solidFill>
              </a:rPr>
              <a:t>7. To what extent are audit professionals prepared for the adaptation suggested by </a:t>
            </a:r>
            <a:r>
              <a:rPr lang="en-GB" sz="2500" dirty="0" smtClean="0">
                <a:solidFill>
                  <a:srgbClr val="000090"/>
                </a:solidFill>
              </a:rPr>
              <a:t>BT? </a:t>
            </a:r>
            <a:r>
              <a:rPr lang="en-GB" sz="2500" dirty="0">
                <a:solidFill>
                  <a:srgbClr val="000090"/>
                </a:solidFill>
              </a:rPr>
              <a:t>How should the auditor's training curriculum be changed to meet the challenges of this technology? </a:t>
            </a:r>
            <a:endParaRPr lang="es-ES_tradnl" sz="2500" dirty="0">
              <a:solidFill>
                <a:srgbClr val="000090"/>
              </a:solidFill>
            </a:endParaRPr>
          </a:p>
          <a:p>
            <a:pPr algn="just"/>
            <a:endParaRPr lang="en-GB" sz="2500" dirty="0" smtClean="0">
              <a:solidFill>
                <a:srgbClr val="000090"/>
              </a:solidFill>
            </a:endParaRPr>
          </a:p>
          <a:p>
            <a:pPr algn="just"/>
            <a:endParaRPr lang="en-GB" sz="25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4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0568" y="55118"/>
            <a:ext cx="6456398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METHODS</a:t>
            </a:r>
            <a:endParaRPr lang="es-ES" b="1" dirty="0">
              <a:solidFill>
                <a:srgbClr val="00009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9" name="Marcador de conteni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GB" sz="2500" b="1" dirty="0" smtClean="0">
                <a:solidFill>
                  <a:srgbClr val="000090"/>
                </a:solidFill>
              </a:rPr>
              <a:t>Implementation of the Blockchain Technology and impact on the markets.</a:t>
            </a:r>
            <a:endParaRPr lang="es-ES_tradnl" sz="2500" b="1" dirty="0" smtClean="0">
              <a:solidFill>
                <a:srgbClr val="000090"/>
              </a:solidFill>
            </a:endParaRPr>
          </a:p>
          <a:p>
            <a:pPr marL="400050" lvl="1" indent="0" algn="just">
              <a:buNone/>
            </a:pPr>
            <a:r>
              <a:rPr lang="en-GB" sz="2500" dirty="0">
                <a:solidFill>
                  <a:srgbClr val="000090"/>
                </a:solidFill>
              </a:rPr>
              <a:t>8</a:t>
            </a:r>
            <a:r>
              <a:rPr lang="en-GB" sz="2500" dirty="0" smtClean="0">
                <a:solidFill>
                  <a:srgbClr val="000090"/>
                </a:solidFill>
              </a:rPr>
              <a:t>. </a:t>
            </a:r>
            <a:r>
              <a:rPr lang="en-GB" sz="2500" dirty="0">
                <a:solidFill>
                  <a:srgbClr val="000090"/>
                </a:solidFill>
              </a:rPr>
              <a:t>How do you think the regulators of financial markets will respond to </a:t>
            </a:r>
            <a:r>
              <a:rPr lang="en-GB" sz="2500" dirty="0" smtClean="0">
                <a:solidFill>
                  <a:srgbClr val="000090"/>
                </a:solidFill>
              </a:rPr>
              <a:t>BT? </a:t>
            </a:r>
            <a:endParaRPr lang="es-ES_tradnl" sz="2500" dirty="0">
              <a:solidFill>
                <a:srgbClr val="000090"/>
              </a:solidFill>
            </a:endParaRPr>
          </a:p>
          <a:p>
            <a:pPr marL="400050" lvl="1" indent="0" algn="just">
              <a:buNone/>
            </a:pPr>
            <a:r>
              <a:rPr lang="en-GB" sz="2500" dirty="0">
                <a:solidFill>
                  <a:srgbClr val="000090"/>
                </a:solidFill>
              </a:rPr>
              <a:t>9</a:t>
            </a:r>
            <a:r>
              <a:rPr lang="en-GB" sz="2500" dirty="0" smtClean="0">
                <a:solidFill>
                  <a:srgbClr val="000090"/>
                </a:solidFill>
              </a:rPr>
              <a:t>. </a:t>
            </a:r>
            <a:r>
              <a:rPr lang="en-GB" sz="2500" dirty="0">
                <a:solidFill>
                  <a:srgbClr val="000090"/>
                </a:solidFill>
              </a:rPr>
              <a:t>Although many of the benefits of this technology have been revealed, limitations and ethical issues that must be considered have also been pointed out. What can you say about it? </a:t>
            </a:r>
            <a:endParaRPr lang="es-ES_tradnl" sz="2500" dirty="0">
              <a:solidFill>
                <a:srgbClr val="000090"/>
              </a:solidFill>
            </a:endParaRPr>
          </a:p>
          <a:p>
            <a:pPr marL="400050" lvl="1" indent="0" algn="just">
              <a:buNone/>
            </a:pPr>
            <a:r>
              <a:rPr lang="en-GB" sz="2500" dirty="0" smtClean="0">
                <a:solidFill>
                  <a:srgbClr val="000090"/>
                </a:solidFill>
              </a:rPr>
              <a:t>10. </a:t>
            </a:r>
            <a:r>
              <a:rPr lang="en-GB" sz="2500" dirty="0">
                <a:solidFill>
                  <a:srgbClr val="000090"/>
                </a:solidFill>
              </a:rPr>
              <a:t>When do you think </a:t>
            </a:r>
            <a:r>
              <a:rPr lang="en-GB" sz="2500" dirty="0" smtClean="0">
                <a:solidFill>
                  <a:srgbClr val="000090"/>
                </a:solidFill>
              </a:rPr>
              <a:t>BT will </a:t>
            </a:r>
            <a:r>
              <a:rPr lang="en-GB" sz="2500" dirty="0">
                <a:solidFill>
                  <a:srgbClr val="000090"/>
                </a:solidFill>
              </a:rPr>
              <a:t>be implemented effectively and </a:t>
            </a:r>
            <a:r>
              <a:rPr lang="en-GB" sz="2500" dirty="0" smtClean="0">
                <a:solidFill>
                  <a:srgbClr val="000090"/>
                </a:solidFill>
              </a:rPr>
              <a:t>Blockchain-</a:t>
            </a:r>
            <a:r>
              <a:rPr lang="en-GB" sz="2500" dirty="0">
                <a:solidFill>
                  <a:srgbClr val="000090"/>
                </a:solidFill>
              </a:rPr>
              <a:t>based continuous audit would be fully performed in organizations? </a:t>
            </a:r>
            <a:endParaRPr lang="en-GB" sz="2500" dirty="0" smtClean="0">
              <a:solidFill>
                <a:srgbClr val="000090"/>
              </a:solidFill>
            </a:endParaRPr>
          </a:p>
          <a:p>
            <a:pPr algn="just"/>
            <a:endParaRPr lang="en-GB" sz="25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4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0568" y="55118"/>
            <a:ext cx="6456398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METHODS</a:t>
            </a:r>
            <a:endParaRPr lang="es-ES" b="1" dirty="0">
              <a:solidFill>
                <a:srgbClr val="00009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2913843741"/>
              </p:ext>
            </p:extLst>
          </p:nvPr>
        </p:nvGraphicFramePr>
        <p:xfrm>
          <a:off x="830916" y="1653872"/>
          <a:ext cx="7196050" cy="477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2395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0568" y="55118"/>
            <a:ext cx="6456398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RESULTS</a:t>
            </a:r>
            <a:endParaRPr lang="es-ES" b="1" dirty="0">
              <a:solidFill>
                <a:srgbClr val="00009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8" name="Marcador de contenido 3"/>
          <p:cNvSpPr>
            <a:spLocks noGrp="1"/>
          </p:cNvSpPr>
          <p:nvPr>
            <p:ph idx="1"/>
          </p:nvPr>
        </p:nvSpPr>
        <p:spPr>
          <a:xfrm>
            <a:off x="363131" y="1459080"/>
            <a:ext cx="8463393" cy="5257800"/>
          </a:xfrm>
        </p:spPr>
        <p:txBody>
          <a:bodyPr>
            <a:noAutofit/>
          </a:bodyPr>
          <a:lstStyle/>
          <a:p>
            <a:pPr algn="just"/>
            <a:r>
              <a:rPr lang="en-GB" sz="2500" b="1" dirty="0">
                <a:solidFill>
                  <a:srgbClr val="000090"/>
                </a:solidFill>
              </a:rPr>
              <a:t>T</a:t>
            </a:r>
            <a:r>
              <a:rPr lang="en-GB" sz="2500" b="1" dirty="0" smtClean="0">
                <a:solidFill>
                  <a:srgbClr val="000090"/>
                </a:solidFill>
              </a:rPr>
              <a:t>he role of Blockchain Technology and extent of knowledge.</a:t>
            </a:r>
          </a:p>
          <a:p>
            <a:pPr lvl="1" indent="-342900" algn="just">
              <a:buFont typeface="Courier New"/>
              <a:buChar char="o"/>
            </a:pPr>
            <a:r>
              <a:rPr lang="en-GB" sz="2500" dirty="0">
                <a:solidFill>
                  <a:srgbClr val="000090"/>
                </a:solidFill>
              </a:rPr>
              <a:t>Regarding the current </a:t>
            </a:r>
            <a:r>
              <a:rPr lang="en-GB" sz="2500" dirty="0" smtClean="0">
                <a:solidFill>
                  <a:srgbClr val="000090"/>
                </a:solidFill>
              </a:rPr>
              <a:t>BT </a:t>
            </a:r>
            <a:r>
              <a:rPr lang="en-GB" sz="2500" b="1" dirty="0" smtClean="0">
                <a:solidFill>
                  <a:srgbClr val="000090"/>
                </a:solidFill>
              </a:rPr>
              <a:t>initiatives,</a:t>
            </a:r>
            <a:r>
              <a:rPr lang="en-GB" sz="2500" dirty="0" smtClean="0">
                <a:solidFill>
                  <a:srgbClr val="000090"/>
                </a:solidFill>
              </a:rPr>
              <a:t> </a:t>
            </a:r>
            <a:r>
              <a:rPr lang="en-GB" sz="2500" dirty="0">
                <a:solidFill>
                  <a:srgbClr val="000090"/>
                </a:solidFill>
              </a:rPr>
              <a:t>there are some initiatives, but mainly in advisory department so a common auditor is not in touch with them. </a:t>
            </a:r>
            <a:endParaRPr lang="es-ES_tradnl" sz="2500" dirty="0">
              <a:solidFill>
                <a:srgbClr val="000090"/>
              </a:solidFill>
            </a:endParaRPr>
          </a:p>
          <a:p>
            <a:pPr lvl="1" indent="-342900" algn="just">
              <a:buFont typeface="Courier New"/>
              <a:buChar char="o"/>
            </a:pPr>
            <a:r>
              <a:rPr lang="en-GB" sz="2500" dirty="0" smtClean="0">
                <a:solidFill>
                  <a:srgbClr val="000090"/>
                </a:solidFill>
              </a:rPr>
              <a:t>BT </a:t>
            </a:r>
            <a:r>
              <a:rPr lang="en-GB" sz="2500" dirty="0">
                <a:solidFill>
                  <a:srgbClr val="000090"/>
                </a:solidFill>
              </a:rPr>
              <a:t>is generally </a:t>
            </a:r>
            <a:r>
              <a:rPr lang="en-GB" sz="2500" b="1" dirty="0">
                <a:solidFill>
                  <a:srgbClr val="000090"/>
                </a:solidFill>
              </a:rPr>
              <a:t>perceived </a:t>
            </a:r>
            <a:r>
              <a:rPr lang="en-GB" sz="2500" dirty="0">
                <a:solidFill>
                  <a:srgbClr val="000090"/>
                </a:solidFill>
              </a:rPr>
              <a:t>as a hot topic, but some auditors also connect it with a database for speculative investment. </a:t>
            </a:r>
            <a:r>
              <a:rPr lang="en-GB" sz="2500" dirty="0" smtClean="0">
                <a:solidFill>
                  <a:srgbClr val="000090"/>
                </a:solidFill>
              </a:rPr>
              <a:t>Others consider </a:t>
            </a:r>
            <a:r>
              <a:rPr lang="en-GB" sz="2500" dirty="0" smtClean="0">
                <a:solidFill>
                  <a:srgbClr val="000090"/>
                </a:solidFill>
              </a:rPr>
              <a:t>BC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r>
              <a:rPr lang="en-US" sz="2500" dirty="0" smtClean="0">
                <a:solidFill>
                  <a:srgbClr val="000090"/>
                </a:solidFill>
              </a:rPr>
              <a:t>too complex for general use with very low benefits publicly </a:t>
            </a:r>
            <a:r>
              <a:rPr lang="en-US" sz="2500" dirty="0" smtClean="0">
                <a:solidFill>
                  <a:srgbClr val="000090"/>
                </a:solidFill>
              </a:rPr>
              <a:t>presented.</a:t>
            </a:r>
            <a:endParaRPr lang="es-ES_tradnl" sz="2500" dirty="0">
              <a:solidFill>
                <a:srgbClr val="000090"/>
              </a:solidFill>
            </a:endParaRPr>
          </a:p>
          <a:p>
            <a:pPr lvl="1" indent="-342900" algn="just">
              <a:buFont typeface="Courier New"/>
              <a:buChar char="o"/>
            </a:pPr>
            <a:r>
              <a:rPr lang="en-GB" sz="2500" b="1" dirty="0" smtClean="0">
                <a:solidFill>
                  <a:srgbClr val="000090"/>
                </a:solidFill>
              </a:rPr>
              <a:t>The </a:t>
            </a:r>
            <a:r>
              <a:rPr lang="en-GB" sz="2500" b="1" dirty="0">
                <a:solidFill>
                  <a:srgbClr val="000090"/>
                </a:solidFill>
              </a:rPr>
              <a:t>level of knowledge</a:t>
            </a:r>
            <a:r>
              <a:rPr lang="en-GB" sz="2500" dirty="0">
                <a:solidFill>
                  <a:srgbClr val="000090"/>
                </a:solidFill>
              </a:rPr>
              <a:t> is generally very low and so far they even seem to be reluctant to engage with this technology in their daily routine as auditors. At this moment, they kind of </a:t>
            </a:r>
            <a:r>
              <a:rPr lang="en-GB" sz="2500" dirty="0" smtClean="0">
                <a:solidFill>
                  <a:srgbClr val="000090"/>
                </a:solidFill>
              </a:rPr>
              <a:t>can´t </a:t>
            </a:r>
            <a:r>
              <a:rPr lang="en-GB" sz="2500" dirty="0">
                <a:solidFill>
                  <a:srgbClr val="000090"/>
                </a:solidFill>
              </a:rPr>
              <a:t>imagine how it will be designed to work properly. </a:t>
            </a:r>
            <a:endParaRPr lang="es-ES_tradnl" sz="25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3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935" y="274638"/>
            <a:ext cx="6096065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CONTENT</a:t>
            </a:r>
            <a:endParaRPr lang="es-ES" b="1" dirty="0">
              <a:solidFill>
                <a:srgbClr val="00009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538" y="1600200"/>
            <a:ext cx="4828575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sz="3600" dirty="0" smtClean="0">
                <a:solidFill>
                  <a:srgbClr val="000090"/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s-ES" sz="3600" dirty="0" smtClean="0">
                <a:solidFill>
                  <a:srgbClr val="000090"/>
                </a:solidFill>
              </a:rPr>
              <a:t>LITERATURE REVIEW</a:t>
            </a:r>
          </a:p>
          <a:p>
            <a:pPr>
              <a:lnSpc>
                <a:spcPct val="150000"/>
              </a:lnSpc>
            </a:pPr>
            <a:r>
              <a:rPr lang="es-ES" sz="3600" dirty="0" smtClean="0">
                <a:solidFill>
                  <a:srgbClr val="000090"/>
                </a:solidFill>
              </a:rPr>
              <a:t>METHOD</a:t>
            </a:r>
          </a:p>
          <a:p>
            <a:pPr>
              <a:lnSpc>
                <a:spcPct val="150000"/>
              </a:lnSpc>
            </a:pPr>
            <a:r>
              <a:rPr lang="es-ES" sz="3600" dirty="0" smtClean="0">
                <a:solidFill>
                  <a:srgbClr val="000090"/>
                </a:solidFill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s-ES" sz="3600" dirty="0" smtClean="0">
                <a:solidFill>
                  <a:srgbClr val="000090"/>
                </a:solidFill>
              </a:rPr>
              <a:t>CONCLUSION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02"/>
            <a:ext cx="35433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7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0568" y="55118"/>
            <a:ext cx="6456398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RESULTS</a:t>
            </a:r>
            <a:endParaRPr lang="es-ES" b="1" dirty="0">
              <a:solidFill>
                <a:srgbClr val="00009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8" name="Marcador de contenido 3"/>
          <p:cNvSpPr>
            <a:spLocks noGrp="1"/>
          </p:cNvSpPr>
          <p:nvPr>
            <p:ph idx="1"/>
          </p:nvPr>
        </p:nvSpPr>
        <p:spPr>
          <a:xfrm>
            <a:off x="206351" y="1364999"/>
            <a:ext cx="8733835" cy="5377361"/>
          </a:xfrm>
        </p:spPr>
        <p:txBody>
          <a:bodyPr>
            <a:noAutofit/>
          </a:bodyPr>
          <a:lstStyle/>
          <a:p>
            <a:pPr algn="just"/>
            <a:r>
              <a:rPr lang="en-US" sz="2500" b="1" dirty="0" smtClean="0">
                <a:solidFill>
                  <a:srgbClr val="000090"/>
                </a:solidFill>
              </a:rPr>
              <a:t>Opportunities and challenges of Blockchain Technology for audit function.</a:t>
            </a:r>
          </a:p>
          <a:p>
            <a:pPr lvl="1" algn="just">
              <a:buFont typeface="Courier New"/>
              <a:buChar char="o"/>
            </a:pPr>
            <a:r>
              <a:rPr lang="en-US" sz="2500" b="1" dirty="0" smtClean="0">
                <a:solidFill>
                  <a:srgbClr val="000090"/>
                </a:solidFill>
              </a:rPr>
              <a:t>Opportunities</a:t>
            </a:r>
            <a:r>
              <a:rPr lang="en-US" sz="2500" dirty="0" smtClean="0">
                <a:solidFill>
                  <a:srgbClr val="000090"/>
                </a:solidFill>
              </a:rPr>
              <a:t>: </a:t>
            </a:r>
            <a:r>
              <a:rPr lang="en-US" sz="2500" dirty="0" err="1" smtClean="0">
                <a:solidFill>
                  <a:srgbClr val="000090"/>
                </a:solidFill>
              </a:rPr>
              <a:t>cybersecurity</a:t>
            </a:r>
            <a:r>
              <a:rPr lang="en-US" sz="2500" dirty="0" smtClean="0">
                <a:solidFill>
                  <a:srgbClr val="000090"/>
                </a:solidFill>
              </a:rPr>
              <a:t>, improved information quality and legitimacy of transaction, decrease the fraud risk, improve the control processes.</a:t>
            </a:r>
          </a:p>
          <a:p>
            <a:pPr lvl="1" algn="just">
              <a:buFont typeface="Courier New"/>
              <a:buChar char="o"/>
            </a:pPr>
            <a:r>
              <a:rPr lang="en-US" sz="2500" b="1" dirty="0" smtClean="0">
                <a:solidFill>
                  <a:srgbClr val="000090"/>
                </a:solidFill>
              </a:rPr>
              <a:t>Challenges</a:t>
            </a:r>
            <a:r>
              <a:rPr lang="en-US" sz="2500" dirty="0" smtClean="0">
                <a:solidFill>
                  <a:srgbClr val="000090"/>
                </a:solidFill>
              </a:rPr>
              <a:t>: not every company might be willing to adopt this technology, the need of involvement of IT auditors and developers, hard to collect the documentation.</a:t>
            </a:r>
          </a:p>
          <a:p>
            <a:pPr lvl="1" algn="just">
              <a:buFont typeface="Courier New"/>
              <a:buChar char="o"/>
            </a:pPr>
            <a:r>
              <a:rPr lang="en-GB" sz="2500" b="1" dirty="0">
                <a:solidFill>
                  <a:srgbClr val="000090"/>
                </a:solidFill>
              </a:rPr>
              <a:t>C</a:t>
            </a:r>
            <a:r>
              <a:rPr lang="en-GB" sz="2500" b="1" dirty="0" smtClean="0">
                <a:solidFill>
                  <a:srgbClr val="000090"/>
                </a:solidFill>
              </a:rPr>
              <a:t>ollection </a:t>
            </a:r>
            <a:r>
              <a:rPr lang="en-GB" sz="2500" b="1" dirty="0">
                <a:solidFill>
                  <a:srgbClr val="000090"/>
                </a:solidFill>
              </a:rPr>
              <a:t>of </a:t>
            </a:r>
            <a:r>
              <a:rPr lang="en-GB" sz="2500" b="1" dirty="0" smtClean="0">
                <a:solidFill>
                  <a:srgbClr val="000090"/>
                </a:solidFill>
              </a:rPr>
              <a:t>evidence</a:t>
            </a:r>
            <a:r>
              <a:rPr lang="en-GB" sz="2500" dirty="0" smtClean="0">
                <a:solidFill>
                  <a:srgbClr val="000090"/>
                </a:solidFill>
              </a:rPr>
              <a:t>: easy access, much </a:t>
            </a:r>
            <a:r>
              <a:rPr lang="en-GB" sz="2500" dirty="0">
                <a:solidFill>
                  <a:srgbClr val="000090"/>
                </a:solidFill>
              </a:rPr>
              <a:t>safer and </a:t>
            </a:r>
            <a:r>
              <a:rPr lang="en-GB" sz="2500" dirty="0" smtClean="0">
                <a:solidFill>
                  <a:srgbClr val="000090"/>
                </a:solidFill>
              </a:rPr>
              <a:t>faster, higher efficiency, lower </a:t>
            </a:r>
            <a:r>
              <a:rPr lang="en-GB" sz="2500" dirty="0">
                <a:solidFill>
                  <a:srgbClr val="000090"/>
                </a:solidFill>
              </a:rPr>
              <a:t>risks of human errors. </a:t>
            </a:r>
          </a:p>
          <a:p>
            <a:pPr lvl="1" algn="just">
              <a:buFont typeface="Courier New"/>
              <a:buChar char="o"/>
            </a:pPr>
            <a:r>
              <a:rPr lang="en-GB" sz="2500" b="1" dirty="0">
                <a:solidFill>
                  <a:srgbClr val="000090"/>
                </a:solidFill>
              </a:rPr>
              <a:t>A</a:t>
            </a:r>
            <a:r>
              <a:rPr lang="en-GB" sz="2500" b="1" dirty="0" smtClean="0">
                <a:solidFill>
                  <a:srgbClr val="000090"/>
                </a:solidFill>
              </a:rPr>
              <a:t>uditor's </a:t>
            </a:r>
            <a:r>
              <a:rPr lang="en-GB" sz="2500" b="1" dirty="0">
                <a:solidFill>
                  <a:srgbClr val="000090"/>
                </a:solidFill>
              </a:rPr>
              <a:t>training </a:t>
            </a:r>
            <a:r>
              <a:rPr lang="en-GB" sz="2500" b="1" dirty="0" smtClean="0">
                <a:solidFill>
                  <a:srgbClr val="000090"/>
                </a:solidFill>
              </a:rPr>
              <a:t>curriculum</a:t>
            </a:r>
            <a:r>
              <a:rPr lang="en-GB" sz="2500" dirty="0" smtClean="0">
                <a:solidFill>
                  <a:srgbClr val="000090"/>
                </a:solidFill>
              </a:rPr>
              <a:t>: not </a:t>
            </a:r>
            <a:r>
              <a:rPr lang="en-GB" sz="2500" dirty="0">
                <a:solidFill>
                  <a:srgbClr val="000090"/>
                </a:solidFill>
              </a:rPr>
              <a:t>focusing on </a:t>
            </a:r>
            <a:r>
              <a:rPr lang="en-GB" sz="2500" dirty="0" err="1" smtClean="0">
                <a:solidFill>
                  <a:srgbClr val="000090"/>
                </a:solidFill>
              </a:rPr>
              <a:t>blockchain</a:t>
            </a:r>
            <a:r>
              <a:rPr lang="en-GB" sz="2500" dirty="0" smtClean="0">
                <a:solidFill>
                  <a:srgbClr val="000090"/>
                </a:solidFill>
              </a:rPr>
              <a:t>, will </a:t>
            </a:r>
            <a:r>
              <a:rPr lang="en-GB" sz="2500" dirty="0">
                <a:solidFill>
                  <a:srgbClr val="000090"/>
                </a:solidFill>
              </a:rPr>
              <a:t>be huge initiatives and </a:t>
            </a:r>
            <a:r>
              <a:rPr lang="en-GB" sz="2500" dirty="0" smtClean="0">
                <a:solidFill>
                  <a:srgbClr val="000090"/>
                </a:solidFill>
              </a:rPr>
              <a:t>trainings, on </a:t>
            </a:r>
            <a:r>
              <a:rPr lang="en-GB" sz="2500" dirty="0">
                <a:solidFill>
                  <a:srgbClr val="000090"/>
                </a:solidFill>
              </a:rPr>
              <a:t>the general understanding of this </a:t>
            </a:r>
            <a:r>
              <a:rPr lang="en-GB" sz="2500" dirty="0" smtClean="0">
                <a:solidFill>
                  <a:srgbClr val="000090"/>
                </a:solidFill>
              </a:rPr>
              <a:t>technology.</a:t>
            </a:r>
            <a:endParaRPr lang="es-ES_tradnl" sz="2500" dirty="0">
              <a:solidFill>
                <a:srgbClr val="000090"/>
              </a:solidFill>
            </a:endParaRPr>
          </a:p>
          <a:p>
            <a:pPr marL="457200" lvl="1" indent="0" algn="just">
              <a:buNone/>
            </a:pPr>
            <a:endParaRPr lang="en-US" sz="2500" dirty="0" smtClean="0">
              <a:solidFill>
                <a:srgbClr val="000090"/>
              </a:solidFill>
            </a:endParaRPr>
          </a:p>
          <a:p>
            <a:pPr lvl="1" algn="just">
              <a:buFont typeface="Courier New"/>
              <a:buChar char="o"/>
            </a:pPr>
            <a:endParaRPr lang="en-US" sz="2500" dirty="0" smtClean="0">
              <a:solidFill>
                <a:srgbClr val="000090"/>
              </a:solidFill>
            </a:endParaRPr>
          </a:p>
          <a:p>
            <a:pPr lvl="1" indent="-342900" algn="just">
              <a:buFont typeface="Courier New"/>
              <a:buChar char="o"/>
            </a:pPr>
            <a:endParaRPr lang="en-US" sz="25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2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0568" y="55118"/>
            <a:ext cx="6456398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RESULTS</a:t>
            </a:r>
            <a:endParaRPr lang="es-ES" b="1" dirty="0">
              <a:solidFill>
                <a:srgbClr val="00009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8" name="Marcador de contenido 3"/>
          <p:cNvSpPr>
            <a:spLocks noGrp="1"/>
          </p:cNvSpPr>
          <p:nvPr>
            <p:ph idx="1"/>
          </p:nvPr>
        </p:nvSpPr>
        <p:spPr>
          <a:xfrm>
            <a:off x="269063" y="1537480"/>
            <a:ext cx="8400689" cy="4687446"/>
          </a:xfrm>
        </p:spPr>
        <p:txBody>
          <a:bodyPr>
            <a:noAutofit/>
          </a:bodyPr>
          <a:lstStyle/>
          <a:p>
            <a:pPr algn="just"/>
            <a:r>
              <a:rPr lang="en-US" sz="2500" b="1" dirty="0" smtClean="0">
                <a:solidFill>
                  <a:srgbClr val="000090"/>
                </a:solidFill>
              </a:rPr>
              <a:t>Implementation of the Blockchain Technology and impact on the markets.</a:t>
            </a:r>
          </a:p>
          <a:p>
            <a:pPr lvl="1" algn="just">
              <a:buFont typeface="Courier New"/>
              <a:buChar char="o"/>
            </a:pPr>
            <a:r>
              <a:rPr lang="en-US" sz="2500" b="1" dirty="0" smtClean="0">
                <a:solidFill>
                  <a:srgbClr val="000090"/>
                </a:solidFill>
              </a:rPr>
              <a:t>Regulators of financial markets</a:t>
            </a:r>
            <a:r>
              <a:rPr lang="en-US" sz="2500" dirty="0" smtClean="0">
                <a:solidFill>
                  <a:srgbClr val="000090"/>
                </a:solidFill>
              </a:rPr>
              <a:t>: transformed to “IT Audit”, no soon due to complexity of understanding, harder for state regulators. </a:t>
            </a:r>
          </a:p>
          <a:p>
            <a:pPr lvl="1" algn="just">
              <a:buFont typeface="Courier New"/>
              <a:buChar char="o"/>
            </a:pPr>
            <a:r>
              <a:rPr lang="en-US" sz="2500" b="1" dirty="0" smtClean="0">
                <a:solidFill>
                  <a:srgbClr val="000090"/>
                </a:solidFill>
              </a:rPr>
              <a:t>Limitations and ethical issues:</a:t>
            </a:r>
            <a:r>
              <a:rPr lang="en-US" sz="2500" dirty="0" smtClean="0">
                <a:solidFill>
                  <a:srgbClr val="000090"/>
                </a:solidFill>
              </a:rPr>
              <a:t> ethical issues will be revealed </a:t>
            </a:r>
            <a:r>
              <a:rPr lang="en-US" sz="2500" dirty="0" smtClean="0">
                <a:solidFill>
                  <a:srgbClr val="000090"/>
                </a:solidFill>
              </a:rPr>
              <a:t>late. </a:t>
            </a:r>
            <a:endParaRPr lang="en-US" sz="2500" dirty="0" smtClean="0">
              <a:solidFill>
                <a:srgbClr val="000090"/>
              </a:solidFill>
            </a:endParaRPr>
          </a:p>
          <a:p>
            <a:pPr lvl="1" algn="just">
              <a:buFont typeface="Courier New"/>
              <a:buChar char="o"/>
            </a:pPr>
            <a:r>
              <a:rPr lang="en-US" sz="2500" b="1" dirty="0" smtClean="0">
                <a:solidFill>
                  <a:srgbClr val="000090"/>
                </a:solidFill>
              </a:rPr>
              <a:t>Implementation and continuous auditing</a:t>
            </a:r>
            <a:r>
              <a:rPr lang="en-US" sz="2500" dirty="0" smtClean="0">
                <a:solidFill>
                  <a:srgbClr val="000090"/>
                </a:solidFill>
              </a:rPr>
              <a:t> not believe in a close future, need a significant reengineering of </a:t>
            </a:r>
            <a:r>
              <a:rPr lang="en-US" sz="2500" dirty="0" smtClean="0">
                <a:solidFill>
                  <a:srgbClr val="000090"/>
                </a:solidFill>
              </a:rPr>
              <a:t>AIS</a:t>
            </a:r>
            <a:r>
              <a:rPr lang="en-US" sz="2500" dirty="0" smtClean="0">
                <a:solidFill>
                  <a:srgbClr val="000090"/>
                </a:solidFill>
              </a:rPr>
              <a:t>s </a:t>
            </a:r>
            <a:r>
              <a:rPr lang="en-US" sz="2500" dirty="0" smtClean="0">
                <a:solidFill>
                  <a:srgbClr val="000090"/>
                </a:solidFill>
              </a:rPr>
              <a:t>and related methodology, significant cost for auditing.</a:t>
            </a:r>
          </a:p>
          <a:p>
            <a:pPr lvl="1" indent="-342900" algn="just">
              <a:buFont typeface="Courier New"/>
              <a:buChar char="o"/>
            </a:pPr>
            <a:endParaRPr lang="en-US" sz="25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5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0568" y="55118"/>
            <a:ext cx="6456398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CONCLUSION</a:t>
            </a:r>
            <a:endParaRPr lang="es-ES" b="1" dirty="0">
              <a:solidFill>
                <a:srgbClr val="00009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8" name="Marcador de contenido 3"/>
          <p:cNvSpPr>
            <a:spLocks noGrp="1"/>
          </p:cNvSpPr>
          <p:nvPr>
            <p:ph idx="1"/>
          </p:nvPr>
        </p:nvSpPr>
        <p:spPr>
          <a:xfrm>
            <a:off x="269063" y="1537479"/>
            <a:ext cx="8400689" cy="5095121"/>
          </a:xfrm>
        </p:spPr>
        <p:txBody>
          <a:bodyPr>
            <a:noAutofit/>
          </a:bodyPr>
          <a:lstStyle/>
          <a:p>
            <a:pPr algn="just"/>
            <a:r>
              <a:rPr lang="en-US" sz="2700" dirty="0">
                <a:solidFill>
                  <a:srgbClr val="000090"/>
                </a:solidFill>
              </a:rPr>
              <a:t>The </a:t>
            </a:r>
            <a:r>
              <a:rPr lang="en-US" sz="2700" dirty="0" smtClean="0">
                <a:solidFill>
                  <a:srgbClr val="000090"/>
                </a:solidFill>
              </a:rPr>
              <a:t>effect </a:t>
            </a:r>
            <a:r>
              <a:rPr lang="en-US" sz="2700" dirty="0">
                <a:solidFill>
                  <a:srgbClr val="000090"/>
                </a:solidFill>
              </a:rPr>
              <a:t>of </a:t>
            </a:r>
            <a:r>
              <a:rPr lang="en-US" sz="2700" dirty="0" smtClean="0">
                <a:solidFill>
                  <a:srgbClr val="000090"/>
                </a:solidFill>
              </a:rPr>
              <a:t>Blockchain </a:t>
            </a:r>
            <a:r>
              <a:rPr lang="en-US" sz="2700" dirty="0">
                <a:solidFill>
                  <a:srgbClr val="000090"/>
                </a:solidFill>
              </a:rPr>
              <a:t>T</a:t>
            </a:r>
            <a:r>
              <a:rPr lang="en-US" sz="2700" dirty="0" smtClean="0">
                <a:solidFill>
                  <a:srgbClr val="000090"/>
                </a:solidFill>
              </a:rPr>
              <a:t>echnology </a:t>
            </a:r>
            <a:r>
              <a:rPr lang="en-US" sz="2700" dirty="0">
                <a:solidFill>
                  <a:srgbClr val="000090"/>
                </a:solidFill>
              </a:rPr>
              <a:t>on the profession is </a:t>
            </a:r>
            <a:r>
              <a:rPr lang="en-US" sz="2700" b="1" dirty="0">
                <a:solidFill>
                  <a:srgbClr val="000090"/>
                </a:solidFill>
              </a:rPr>
              <a:t>not fully anticipated </a:t>
            </a:r>
            <a:r>
              <a:rPr lang="en-US" sz="2700" dirty="0">
                <a:solidFill>
                  <a:srgbClr val="000090"/>
                </a:solidFill>
              </a:rPr>
              <a:t>and smaller auditing </a:t>
            </a:r>
            <a:r>
              <a:rPr lang="en-US" sz="2700" dirty="0" smtClean="0">
                <a:solidFill>
                  <a:srgbClr val="000090"/>
                </a:solidFill>
              </a:rPr>
              <a:t>firms</a:t>
            </a:r>
            <a:endParaRPr lang="en-US" sz="2700" dirty="0" smtClean="0">
              <a:solidFill>
                <a:srgbClr val="000090"/>
              </a:solidFill>
            </a:endParaRPr>
          </a:p>
          <a:p>
            <a:pPr algn="just"/>
            <a:r>
              <a:rPr lang="en-US" sz="2700" b="1" dirty="0" smtClean="0">
                <a:solidFill>
                  <a:srgbClr val="000090"/>
                </a:solidFill>
              </a:rPr>
              <a:t>Skills </a:t>
            </a:r>
            <a:r>
              <a:rPr lang="en-US" sz="2700" b="1" dirty="0">
                <a:solidFill>
                  <a:srgbClr val="000090"/>
                </a:solidFill>
              </a:rPr>
              <a:t>of Auditors </a:t>
            </a:r>
            <a:r>
              <a:rPr lang="en-US" sz="2700" dirty="0">
                <a:solidFill>
                  <a:srgbClr val="000090"/>
                </a:solidFill>
              </a:rPr>
              <a:t>will </a:t>
            </a:r>
            <a:r>
              <a:rPr lang="en-US" sz="2700" dirty="0" smtClean="0">
                <a:solidFill>
                  <a:srgbClr val="000090"/>
                </a:solidFill>
              </a:rPr>
              <a:t>change (more IT oriented and more forward-looking). </a:t>
            </a:r>
            <a:r>
              <a:rPr lang="en-US" sz="27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 prepared?</a:t>
            </a:r>
          </a:p>
          <a:p>
            <a:pPr algn="just"/>
            <a:r>
              <a:rPr lang="en-GB" sz="2700" b="1" dirty="0">
                <a:solidFill>
                  <a:srgbClr val="000090"/>
                </a:solidFill>
              </a:rPr>
              <a:t>Collection of </a:t>
            </a:r>
            <a:r>
              <a:rPr lang="en-GB" sz="2700" b="1" dirty="0" smtClean="0">
                <a:solidFill>
                  <a:srgbClr val="000090"/>
                </a:solidFill>
              </a:rPr>
              <a:t>evidence </a:t>
            </a:r>
            <a:r>
              <a:rPr lang="en-GB" sz="2700" dirty="0" smtClean="0">
                <a:solidFill>
                  <a:srgbClr val="000090"/>
                </a:solidFill>
              </a:rPr>
              <a:t>will </a:t>
            </a:r>
            <a:r>
              <a:rPr lang="en-GB" sz="2700" dirty="0" smtClean="0">
                <a:solidFill>
                  <a:srgbClr val="000090"/>
                </a:solidFill>
              </a:rPr>
              <a:t>be faster, safer, more efficient, with </a:t>
            </a:r>
            <a:r>
              <a:rPr lang="en-GB" sz="2700" dirty="0">
                <a:solidFill>
                  <a:srgbClr val="000090"/>
                </a:solidFill>
              </a:rPr>
              <a:t>lower risks of human </a:t>
            </a:r>
            <a:r>
              <a:rPr lang="en-GB" sz="2700" dirty="0" smtClean="0">
                <a:solidFill>
                  <a:srgbClr val="000090"/>
                </a:solidFill>
              </a:rPr>
              <a:t>errors.</a:t>
            </a:r>
          </a:p>
          <a:p>
            <a:pPr algn="just"/>
            <a:r>
              <a:rPr lang="en-US" sz="2700" dirty="0" smtClean="0">
                <a:solidFill>
                  <a:srgbClr val="000090"/>
                </a:solidFill>
              </a:rPr>
              <a:t>Harder </a:t>
            </a:r>
            <a:r>
              <a:rPr lang="en-US" sz="2700" dirty="0">
                <a:solidFill>
                  <a:srgbClr val="000090"/>
                </a:solidFill>
              </a:rPr>
              <a:t>for </a:t>
            </a:r>
            <a:r>
              <a:rPr lang="en-US" sz="2700" b="1" dirty="0">
                <a:solidFill>
                  <a:srgbClr val="000090"/>
                </a:solidFill>
              </a:rPr>
              <a:t>state </a:t>
            </a:r>
            <a:r>
              <a:rPr lang="en-US" sz="2700" b="1" dirty="0" smtClean="0">
                <a:solidFill>
                  <a:srgbClr val="000090"/>
                </a:solidFill>
              </a:rPr>
              <a:t>regulators</a:t>
            </a:r>
            <a:r>
              <a:rPr lang="en-US" sz="2700" dirty="0" smtClean="0">
                <a:solidFill>
                  <a:srgbClr val="000090"/>
                </a:solidFill>
              </a:rPr>
              <a:t>. </a:t>
            </a:r>
            <a:r>
              <a:rPr lang="en-US" sz="27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regulators adapted?</a:t>
            </a:r>
          </a:p>
          <a:p>
            <a:pPr algn="just"/>
            <a:r>
              <a:rPr lang="en-US" sz="2700" dirty="0">
                <a:solidFill>
                  <a:srgbClr val="000090"/>
                </a:solidFill>
              </a:rPr>
              <a:t>Implementation and </a:t>
            </a:r>
            <a:r>
              <a:rPr lang="en-US" sz="2700" b="1" dirty="0">
                <a:solidFill>
                  <a:srgbClr val="000090"/>
                </a:solidFill>
              </a:rPr>
              <a:t>continuous auditing </a:t>
            </a:r>
            <a:r>
              <a:rPr lang="en-US" sz="2700" dirty="0">
                <a:solidFill>
                  <a:srgbClr val="000090"/>
                </a:solidFill>
              </a:rPr>
              <a:t>not </a:t>
            </a:r>
            <a:r>
              <a:rPr lang="sk-SK" sz="2700" dirty="0" smtClean="0">
                <a:solidFill>
                  <a:srgbClr val="000090"/>
                </a:solidFill>
              </a:rPr>
              <a:t>expected </a:t>
            </a:r>
            <a:r>
              <a:rPr lang="en-US" sz="2700" dirty="0" smtClean="0">
                <a:solidFill>
                  <a:srgbClr val="000090"/>
                </a:solidFill>
              </a:rPr>
              <a:t> </a:t>
            </a:r>
            <a:r>
              <a:rPr lang="en-US" sz="2700" dirty="0">
                <a:solidFill>
                  <a:srgbClr val="000090"/>
                </a:solidFill>
              </a:rPr>
              <a:t>in a close </a:t>
            </a:r>
            <a:r>
              <a:rPr lang="en-US" sz="2700" dirty="0" smtClean="0">
                <a:solidFill>
                  <a:srgbClr val="000090"/>
                </a:solidFill>
              </a:rPr>
              <a:t>future.</a:t>
            </a:r>
          </a:p>
        </p:txBody>
      </p:sp>
    </p:spTree>
    <p:extLst>
      <p:ext uri="{BB962C8B-B14F-4D97-AF65-F5344CB8AC3E}">
        <p14:creationId xmlns:p14="http://schemas.microsoft.com/office/powerpoint/2010/main" xmlns="" val="15098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0568" y="55118"/>
            <a:ext cx="6456398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CONCLUSION</a:t>
            </a:r>
            <a:endParaRPr lang="es-ES" b="1" dirty="0">
              <a:solidFill>
                <a:srgbClr val="00009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8" name="Marcador de contenido 3"/>
          <p:cNvSpPr>
            <a:spLocks noGrp="1"/>
          </p:cNvSpPr>
          <p:nvPr>
            <p:ph idx="1"/>
          </p:nvPr>
        </p:nvSpPr>
        <p:spPr>
          <a:xfrm>
            <a:off x="269063" y="1537479"/>
            <a:ext cx="8400689" cy="66645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GB" sz="2400" b="1" dirty="0" smtClean="0">
                <a:solidFill>
                  <a:srgbClr val="000090"/>
                </a:solidFill>
              </a:rPr>
              <a:t>Internal challenges</a:t>
            </a:r>
            <a:endParaRPr lang="sk-SK" sz="2400" dirty="0" smtClean="0">
              <a:solidFill>
                <a:srgbClr val="000090"/>
              </a:solidFill>
            </a:endParaRPr>
          </a:p>
        </p:txBody>
      </p:sp>
      <p:sp>
        <p:nvSpPr>
          <p:cNvPr id="11" name="Marcador de contenido 3"/>
          <p:cNvSpPr txBox="1">
            <a:spLocks/>
          </p:cNvSpPr>
          <p:nvPr/>
        </p:nvSpPr>
        <p:spPr>
          <a:xfrm>
            <a:off x="461123" y="2203938"/>
            <a:ext cx="6532371" cy="4428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Technological aspects (appropriate BC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 and architecture, smart contracts solutions, etc.)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skill set of auditors needed (IT skills)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000090"/>
                </a:solidFill>
              </a:rPr>
              <a:t>Smooth transition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Training: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Demand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(new skills are needed – IT skill set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90"/>
                </a:solidFill>
              </a:rPr>
              <a:t>Mind set (understanding of technology and its benefits</a:t>
            </a:r>
            <a:r>
              <a:rPr lang="en-US" sz="2400" dirty="0" smtClean="0">
                <a:solidFill>
                  <a:srgbClr val="000090"/>
                </a:solidFill>
              </a:rPr>
              <a:t>)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000090"/>
                </a:solidFill>
              </a:rPr>
              <a:t>Technology acceptance – corporate culture will play an important role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067550" y="3392169"/>
            <a:ext cx="210347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To facilitate a </a:t>
            </a:r>
            <a:r>
              <a:rPr lang="en-GB" b="1" dirty="0" smtClean="0"/>
              <a:t>smooth transition </a:t>
            </a:r>
            <a:r>
              <a:rPr lang="en-GB" dirty="0" smtClean="0"/>
              <a:t>might be the most challenging task. </a:t>
            </a:r>
            <a:r>
              <a:rPr lang="en-GB" b="1" dirty="0" smtClean="0"/>
              <a:t>Training</a:t>
            </a:r>
            <a:r>
              <a:rPr lang="en-GB" dirty="0" smtClean="0"/>
              <a:t> will play an important role.</a:t>
            </a:r>
            <a:endParaRPr lang="es-ES" dirty="0"/>
          </a:p>
        </p:txBody>
      </p:sp>
      <p:pic>
        <p:nvPicPr>
          <p:cNvPr id="1026" name="Picture 2" descr="C:\Users\Michaela\Dropbox\UPO clases 2018 2019\Blockchain project Laura Carmen Esther\overcoming the resistan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34309"/>
            <a:ext cx="7067550" cy="2319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98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40568" y="55118"/>
            <a:ext cx="6456398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CONCLUSION</a:t>
            </a:r>
            <a:endParaRPr lang="es-ES" b="1" dirty="0">
              <a:solidFill>
                <a:srgbClr val="00009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8" name="Marcador de contenido 3"/>
          <p:cNvSpPr>
            <a:spLocks noGrp="1"/>
          </p:cNvSpPr>
          <p:nvPr>
            <p:ph idx="1"/>
          </p:nvPr>
        </p:nvSpPr>
        <p:spPr>
          <a:xfrm>
            <a:off x="269063" y="1537479"/>
            <a:ext cx="8400689" cy="66645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GB" sz="2400" b="1" dirty="0" smtClean="0">
                <a:solidFill>
                  <a:srgbClr val="000090"/>
                </a:solidFill>
              </a:rPr>
              <a:t>External challenges</a:t>
            </a:r>
          </a:p>
          <a:p>
            <a:pPr algn="just"/>
            <a:r>
              <a:rPr lang="sk-SK" sz="2400" dirty="0" smtClean="0">
                <a:solidFill>
                  <a:srgbClr val="000090"/>
                </a:solidFill>
              </a:rPr>
              <a:t>Stages of technology adoption</a:t>
            </a:r>
          </a:p>
        </p:txBody>
      </p:sp>
      <p:pic>
        <p:nvPicPr>
          <p:cNvPr id="1026" name="Picture 2" descr="C:\Users\Michaela\Dropbox\UPO clases 2018 2019\Blockchain project Laura Carmen Esther\stages of technology adop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063" y="2355694"/>
            <a:ext cx="6865943" cy="4502306"/>
          </a:xfrm>
          <a:prstGeom prst="rect">
            <a:avLst/>
          </a:prstGeom>
          <a:noFill/>
        </p:spPr>
      </p:pic>
      <p:sp>
        <p:nvSpPr>
          <p:cNvPr id="9" name="8 Elipse"/>
          <p:cNvSpPr/>
          <p:nvPr/>
        </p:nvSpPr>
        <p:spPr>
          <a:xfrm>
            <a:off x="2315307" y="5631871"/>
            <a:ext cx="949569" cy="53926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7135006" y="3053917"/>
            <a:ext cx="167625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We might enter into a </a:t>
            </a:r>
            <a:r>
              <a:rPr lang="sk-SK" b="1" dirty="0" smtClean="0"/>
              <a:t>limbo</a:t>
            </a:r>
            <a:r>
              <a:rPr lang="sk-SK" dirty="0" smtClean="0"/>
              <a:t> where technology </a:t>
            </a:r>
            <a:r>
              <a:rPr lang="en-GB" dirty="0" smtClean="0"/>
              <a:t> would </a:t>
            </a:r>
            <a:r>
              <a:rPr lang="sk-SK" dirty="0" smtClean="0"/>
              <a:t>advance</a:t>
            </a:r>
            <a:r>
              <a:rPr lang="en-GB" dirty="0" smtClean="0"/>
              <a:t> faster than r</a:t>
            </a:r>
            <a:r>
              <a:rPr lang="sk-SK" dirty="0" smtClean="0"/>
              <a:t>egulators</a:t>
            </a:r>
            <a:r>
              <a:rPr lang="en-GB" dirty="0" smtClean="0"/>
              <a:t>` consensus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098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95" y="1310720"/>
            <a:ext cx="8862504" cy="4232726"/>
          </a:xfrm>
        </p:spPr>
        <p:txBody>
          <a:bodyPr>
            <a:noAutofit/>
          </a:bodyPr>
          <a:lstStyle/>
          <a:p>
            <a:pPr algn="just"/>
            <a:r>
              <a:rPr lang="en-GB" sz="2400" dirty="0">
                <a:solidFill>
                  <a:srgbClr val="000090"/>
                </a:solidFill>
              </a:rPr>
              <a:t>T</a:t>
            </a:r>
            <a:r>
              <a:rPr lang="en-GB" sz="2400" dirty="0" smtClean="0">
                <a:solidFill>
                  <a:srgbClr val="000090"/>
                </a:solidFill>
              </a:rPr>
              <a:t>oday businesses are more </a:t>
            </a:r>
            <a:r>
              <a:rPr lang="en-GB" sz="2400" b="1" dirty="0" smtClean="0">
                <a:solidFill>
                  <a:srgbClr val="000090"/>
                </a:solidFill>
              </a:rPr>
              <a:t>complex</a:t>
            </a:r>
            <a:r>
              <a:rPr lang="en-GB" sz="2400" dirty="0" smtClean="0">
                <a:solidFill>
                  <a:srgbClr val="000090"/>
                </a:solidFill>
              </a:rPr>
              <a:t> and internationally</a:t>
            </a:r>
            <a:r>
              <a:rPr lang="sk-SK" sz="2400" dirty="0" smtClean="0">
                <a:solidFill>
                  <a:srgbClr val="000090"/>
                </a:solidFill>
              </a:rPr>
              <a:t> connected</a:t>
            </a:r>
            <a:r>
              <a:rPr lang="en-GB" sz="2400" dirty="0" smtClean="0">
                <a:solidFill>
                  <a:srgbClr val="000090"/>
                </a:solidFill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0090"/>
                </a:solidFill>
              </a:rPr>
              <a:t>New </a:t>
            </a:r>
            <a:r>
              <a:rPr lang="en-US" sz="2400" dirty="0" smtClean="0">
                <a:solidFill>
                  <a:srgbClr val="000090"/>
                </a:solidFill>
              </a:rPr>
              <a:t>regulations, accounting and auditing standards </a:t>
            </a:r>
            <a:r>
              <a:rPr lang="en-US" sz="2400" dirty="0" smtClean="0">
                <a:solidFill>
                  <a:srgbClr val="000090"/>
                </a:solidFill>
              </a:rPr>
              <a:t>(</a:t>
            </a:r>
            <a:r>
              <a:rPr lang="en-US" sz="2400" dirty="0" smtClean="0">
                <a:solidFill>
                  <a:srgbClr val="000090"/>
                </a:solidFill>
              </a:rPr>
              <a:t>Europe </a:t>
            </a:r>
            <a:r>
              <a:rPr lang="en-US" sz="2400" dirty="0" smtClean="0">
                <a:solidFill>
                  <a:srgbClr val="000090"/>
                </a:solidFill>
              </a:rPr>
              <a:t>– </a:t>
            </a:r>
            <a:r>
              <a:rPr lang="sk-SK" sz="2400" dirty="0" smtClean="0">
                <a:solidFill>
                  <a:srgbClr val="000090"/>
                </a:solidFill>
              </a:rPr>
              <a:t>“</a:t>
            </a:r>
            <a:r>
              <a:rPr lang="en-US" sz="2400" b="1" dirty="0" smtClean="0">
                <a:solidFill>
                  <a:srgbClr val="000090"/>
                </a:solidFill>
              </a:rPr>
              <a:t>Key Audit Matters</a:t>
            </a:r>
            <a:r>
              <a:rPr lang="sk-SK" sz="2400" b="1" dirty="0" smtClean="0">
                <a:solidFill>
                  <a:srgbClr val="000090"/>
                </a:solidFill>
              </a:rPr>
              <a:t>“</a:t>
            </a:r>
            <a:r>
              <a:rPr lang="en-US" sz="2400" b="1" dirty="0" smtClean="0">
                <a:solidFill>
                  <a:srgbClr val="000090"/>
                </a:solidFill>
              </a:rPr>
              <a:t>,</a:t>
            </a:r>
            <a:r>
              <a:rPr lang="en-US" sz="2400" dirty="0" smtClean="0">
                <a:solidFill>
                  <a:srgbClr val="000090"/>
                </a:solidFill>
              </a:rPr>
              <a:t> 2016</a:t>
            </a:r>
            <a:r>
              <a:rPr lang="en-GB" sz="2400" dirty="0" smtClean="0">
                <a:solidFill>
                  <a:srgbClr val="000090"/>
                </a:solidFill>
              </a:rPr>
              <a:t>; USA </a:t>
            </a:r>
            <a:r>
              <a:rPr lang="sk-SK" sz="2400" dirty="0" smtClean="0">
                <a:solidFill>
                  <a:srgbClr val="000090"/>
                </a:solidFill>
              </a:rPr>
              <a:t>“</a:t>
            </a:r>
            <a:r>
              <a:rPr lang="sk-SK" sz="2400" b="1" dirty="0" smtClean="0">
                <a:solidFill>
                  <a:srgbClr val="000090"/>
                </a:solidFill>
              </a:rPr>
              <a:t>Critical Audit Matters</a:t>
            </a:r>
            <a:r>
              <a:rPr lang="sk-SK" sz="2400" dirty="0" smtClean="0">
                <a:solidFill>
                  <a:srgbClr val="000090"/>
                </a:solidFill>
              </a:rPr>
              <a:t>“, 2020</a:t>
            </a:r>
            <a:r>
              <a:rPr lang="en-US" sz="2400" dirty="0" smtClean="0">
                <a:solidFill>
                  <a:srgbClr val="000090"/>
                </a:solidFill>
              </a:rPr>
              <a:t>)</a:t>
            </a:r>
            <a:r>
              <a:rPr lang="en-US" sz="2400" dirty="0" smtClean="0">
                <a:solidFill>
                  <a:srgbClr val="000090"/>
                </a:solidFill>
              </a:rPr>
              <a:t>, </a:t>
            </a:r>
            <a:r>
              <a:rPr lang="en-US" sz="2400" dirty="0">
                <a:solidFill>
                  <a:srgbClr val="000090"/>
                </a:solidFill>
              </a:rPr>
              <a:t>adding </a:t>
            </a:r>
            <a:r>
              <a:rPr lang="en-US" sz="2400" b="1" dirty="0">
                <a:solidFill>
                  <a:srgbClr val="000090"/>
                </a:solidFill>
              </a:rPr>
              <a:t>complexity</a:t>
            </a:r>
            <a:r>
              <a:rPr lang="en-US" sz="2400" dirty="0">
                <a:solidFill>
                  <a:srgbClr val="000090"/>
                </a:solidFill>
              </a:rPr>
              <a:t>, and </a:t>
            </a:r>
            <a:r>
              <a:rPr lang="en-US" sz="2400" b="1" dirty="0">
                <a:solidFill>
                  <a:srgbClr val="000090"/>
                </a:solidFill>
              </a:rPr>
              <a:t>increasing the cost of control </a:t>
            </a:r>
            <a:r>
              <a:rPr lang="en-US" sz="2400" dirty="0" smtClean="0">
                <a:solidFill>
                  <a:srgbClr val="000090"/>
                </a:solidFill>
              </a:rPr>
              <a:t>and </a:t>
            </a:r>
            <a:r>
              <a:rPr lang="en-US" sz="2400" b="1" dirty="0">
                <a:solidFill>
                  <a:srgbClr val="000090"/>
                </a:solidFill>
              </a:rPr>
              <a:t>reporting</a:t>
            </a:r>
            <a:r>
              <a:rPr lang="en-US" sz="2400" dirty="0">
                <a:solidFill>
                  <a:srgbClr val="000090"/>
                </a:solidFill>
              </a:rPr>
              <a:t> for </a:t>
            </a:r>
            <a:r>
              <a:rPr lang="en-US" sz="2400" dirty="0" smtClean="0">
                <a:solidFill>
                  <a:srgbClr val="000090"/>
                </a:solidFill>
              </a:rPr>
              <a:t>businesses.</a:t>
            </a:r>
            <a:endParaRPr lang="sk-SK" sz="2400" dirty="0" smtClean="0">
              <a:solidFill>
                <a:srgbClr val="000090"/>
              </a:solidFill>
            </a:endParaRPr>
          </a:p>
          <a:p>
            <a:pPr algn="just">
              <a:buNone/>
            </a:pPr>
            <a:r>
              <a:rPr lang="sk-SK" sz="2400" dirty="0" smtClean="0">
                <a:solidFill>
                  <a:srgbClr val="000090"/>
                </a:solidFill>
              </a:rPr>
              <a:t>-         </a:t>
            </a:r>
            <a:r>
              <a:rPr lang="sk-SK" sz="2400" b="1" dirty="0" smtClean="0">
                <a:solidFill>
                  <a:schemeClr val="accent2"/>
                </a:solidFill>
              </a:rPr>
              <a:t>a need for efficient solutions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</a:p>
          <a:p>
            <a:pPr algn="just"/>
            <a:r>
              <a:rPr lang="en-GB" sz="2400" dirty="0">
                <a:solidFill>
                  <a:srgbClr val="000090"/>
                </a:solidFill>
              </a:rPr>
              <a:t>Blockchain Technology </a:t>
            </a:r>
            <a:r>
              <a:rPr lang="en-GB" sz="2400" dirty="0" smtClean="0">
                <a:solidFill>
                  <a:srgbClr val="000090"/>
                </a:solidFill>
              </a:rPr>
              <a:t>(BT)</a:t>
            </a:r>
            <a:r>
              <a:rPr lang="sk-SK" sz="2400" dirty="0" smtClean="0">
                <a:solidFill>
                  <a:srgbClr val="000090"/>
                </a:solidFill>
              </a:rPr>
              <a:t>, </a:t>
            </a:r>
            <a:r>
              <a:rPr lang="sk-SK" sz="2400" b="1" dirty="0" smtClean="0">
                <a:solidFill>
                  <a:srgbClr val="000090"/>
                </a:solidFill>
              </a:rPr>
              <a:t>a distributed digital ledger</a:t>
            </a:r>
            <a:r>
              <a:rPr lang="sk-SK" sz="2400" dirty="0" smtClean="0">
                <a:solidFill>
                  <a:srgbClr val="000090"/>
                </a:solidFill>
              </a:rPr>
              <a:t>, </a:t>
            </a:r>
            <a:r>
              <a:rPr lang="en-GB" sz="2400" dirty="0" smtClean="0">
                <a:solidFill>
                  <a:srgbClr val="000090"/>
                </a:solidFill>
              </a:rPr>
              <a:t>could help business by making digital transactions</a:t>
            </a:r>
            <a:r>
              <a:rPr lang="sk-SK" sz="2400" dirty="0" smtClean="0">
                <a:solidFill>
                  <a:srgbClr val="000090"/>
                </a:solidFill>
              </a:rPr>
              <a:t> </a:t>
            </a:r>
            <a:r>
              <a:rPr lang="sk-SK" sz="2400" b="1" dirty="0" smtClean="0">
                <a:solidFill>
                  <a:srgbClr val="000090"/>
                </a:solidFill>
              </a:rPr>
              <a:t>more </a:t>
            </a:r>
            <a:r>
              <a:rPr lang="sk-SK" sz="2400" b="1" dirty="0" smtClean="0">
                <a:solidFill>
                  <a:srgbClr val="000090"/>
                </a:solidFill>
              </a:rPr>
              <a:t>eff</a:t>
            </a:r>
            <a:r>
              <a:rPr lang="en-GB" sz="2400" b="1" dirty="0" err="1" smtClean="0">
                <a:solidFill>
                  <a:srgbClr val="000090"/>
                </a:solidFill>
              </a:rPr>
              <a:t>icient</a:t>
            </a:r>
            <a:r>
              <a:rPr lang="sk-SK" sz="2400" b="1" dirty="0" smtClean="0">
                <a:solidFill>
                  <a:srgbClr val="000090"/>
                </a:solidFill>
              </a:rPr>
              <a:t> </a:t>
            </a:r>
            <a:r>
              <a:rPr lang="sk-SK" sz="2400" b="1" dirty="0" smtClean="0">
                <a:solidFill>
                  <a:srgbClr val="000090"/>
                </a:solidFill>
              </a:rPr>
              <a:t>and safe</a:t>
            </a:r>
            <a:r>
              <a:rPr lang="en-GB" sz="2400" dirty="0" smtClean="0">
                <a:solidFill>
                  <a:srgbClr val="000090"/>
                </a:solidFill>
              </a:rPr>
              <a:t>.</a:t>
            </a:r>
            <a:endParaRPr lang="en-GB" sz="2400" b="1" dirty="0" smtClean="0">
              <a:solidFill>
                <a:srgbClr val="000090"/>
              </a:solidFill>
            </a:endParaRPr>
          </a:p>
          <a:p>
            <a:pPr algn="just"/>
            <a:r>
              <a:rPr lang="en-GB" sz="2400" dirty="0" smtClean="0">
                <a:solidFill>
                  <a:srgbClr val="000090"/>
                </a:solidFill>
              </a:rPr>
              <a:t>BT has been indicated as game-changing disruptive innovation that has the potential to transform industries and the structure of markets (Deloitte, 2016)</a:t>
            </a:r>
            <a:endParaRPr lang="en-US" sz="2400" dirty="0" smtClean="0">
              <a:solidFill>
                <a:srgbClr val="00009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40568" y="55118"/>
            <a:ext cx="6456398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INTRODUCTION</a:t>
            </a:r>
            <a:endParaRPr lang="es-ES" b="1" dirty="0">
              <a:solidFill>
                <a:srgbClr val="000090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11995" y="3399690"/>
            <a:ext cx="597876" cy="3751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77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0568" y="55118"/>
            <a:ext cx="6456398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0090"/>
                </a:solidFill>
              </a:rPr>
              <a:t>INTRODUCTION</a:t>
            </a:r>
            <a:endParaRPr lang="es-ES" b="1" dirty="0">
              <a:solidFill>
                <a:srgbClr val="00009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13978" y="2095286"/>
            <a:ext cx="7954400" cy="2655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sk-SK" b="1" dirty="0" smtClean="0">
                <a:solidFill>
                  <a:srgbClr val="000090"/>
                </a:solidFill>
              </a:rPr>
              <a:t>OBJECTIVES</a:t>
            </a:r>
          </a:p>
          <a:p>
            <a:pPr marL="0" indent="0" algn="just">
              <a:buFont typeface="Arial"/>
              <a:buNone/>
            </a:pPr>
            <a:r>
              <a:rPr lang="en-GB" dirty="0" smtClean="0">
                <a:solidFill>
                  <a:srgbClr val="000090"/>
                </a:solidFill>
              </a:rPr>
              <a:t>This research </a:t>
            </a:r>
            <a:r>
              <a:rPr lang="en-GB" b="1" dirty="0" smtClean="0">
                <a:solidFill>
                  <a:srgbClr val="000090"/>
                </a:solidFill>
              </a:rPr>
              <a:t>aims</a:t>
            </a:r>
            <a:r>
              <a:rPr lang="en-GB" dirty="0" smtClean="0">
                <a:solidFill>
                  <a:srgbClr val="000090"/>
                </a:solidFill>
              </a:rPr>
              <a:t> to explore </a:t>
            </a:r>
            <a:r>
              <a:rPr lang="en-GB" b="1" dirty="0" smtClean="0">
                <a:solidFill>
                  <a:srgbClr val="000090"/>
                </a:solidFill>
              </a:rPr>
              <a:t>the role</a:t>
            </a:r>
            <a:r>
              <a:rPr lang="en-GB" dirty="0" smtClean="0">
                <a:solidFill>
                  <a:srgbClr val="000090"/>
                </a:solidFill>
              </a:rPr>
              <a:t> of Blockchain Technology (BT) in auditing </a:t>
            </a:r>
            <a:r>
              <a:rPr lang="en-GB" b="1" dirty="0" smtClean="0">
                <a:solidFill>
                  <a:srgbClr val="000090"/>
                </a:solidFill>
              </a:rPr>
              <a:t>from the perspective of auditors and consultants</a:t>
            </a:r>
            <a:r>
              <a:rPr lang="en-GB" dirty="0" smtClean="0">
                <a:solidFill>
                  <a:srgbClr val="000090"/>
                </a:solidFill>
              </a:rPr>
              <a:t> to identify the real </a:t>
            </a:r>
            <a:r>
              <a:rPr lang="en-GB" b="1" dirty="0" smtClean="0">
                <a:solidFill>
                  <a:srgbClr val="000090"/>
                </a:solidFill>
              </a:rPr>
              <a:t>opportunities</a:t>
            </a:r>
            <a:r>
              <a:rPr lang="en-GB" dirty="0" smtClean="0">
                <a:solidFill>
                  <a:srgbClr val="000090"/>
                </a:solidFill>
              </a:rPr>
              <a:t> and </a:t>
            </a:r>
            <a:r>
              <a:rPr lang="en-GB" b="1" dirty="0" smtClean="0">
                <a:solidFill>
                  <a:srgbClr val="000090"/>
                </a:solidFill>
              </a:rPr>
              <a:t>challenges</a:t>
            </a:r>
            <a:r>
              <a:rPr lang="en-GB" dirty="0" smtClean="0">
                <a:solidFill>
                  <a:srgbClr val="000090"/>
                </a:solidFill>
              </a:rPr>
              <a:t> emerging from its implementation. </a:t>
            </a:r>
            <a:endParaRPr lang="en-GB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8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937843" y="2050224"/>
            <a:ext cx="6928338" cy="3440724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>
                <a:solidFill>
                  <a:srgbClr val="000090"/>
                </a:solidFill>
              </a:rPr>
              <a:t>Accounting and Auditing Academia.</a:t>
            </a:r>
          </a:p>
          <a:p>
            <a:pPr algn="just"/>
            <a:endParaRPr lang="en-GB" dirty="0" smtClean="0">
              <a:solidFill>
                <a:srgbClr val="000090"/>
              </a:solidFill>
            </a:endParaRPr>
          </a:p>
          <a:p>
            <a:pPr algn="just"/>
            <a:r>
              <a:rPr lang="en-GB" dirty="0" smtClean="0">
                <a:solidFill>
                  <a:srgbClr val="000090"/>
                </a:solidFill>
              </a:rPr>
              <a:t>Professional Firms.</a:t>
            </a:r>
          </a:p>
          <a:p>
            <a:pPr marL="0" indent="0" algn="just">
              <a:buNone/>
            </a:pPr>
            <a:endParaRPr lang="en-GB" dirty="0" smtClean="0">
              <a:solidFill>
                <a:srgbClr val="000090"/>
              </a:solidFill>
            </a:endParaRPr>
          </a:p>
          <a:p>
            <a:pPr algn="just"/>
            <a:r>
              <a:rPr lang="en-GB" dirty="0" smtClean="0">
                <a:solidFill>
                  <a:srgbClr val="000090"/>
                </a:solidFill>
              </a:rPr>
              <a:t>Professional Bodies.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40568" y="86478"/>
            <a:ext cx="6406826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90"/>
                </a:solidFill>
              </a:rPr>
              <a:t>LITERATURE REVIEW</a:t>
            </a:r>
            <a:endParaRPr lang="en-GB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0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40568" y="86478"/>
            <a:ext cx="6406826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90"/>
                </a:solidFill>
              </a:rPr>
              <a:t>LITERATURE REVIEW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3894" y="1333640"/>
            <a:ext cx="7954400" cy="4982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b="1" dirty="0" smtClean="0">
                <a:solidFill>
                  <a:srgbClr val="002060"/>
                </a:solidFill>
              </a:rPr>
              <a:t>Accounting and Auditing Academia.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3895" y="2086281"/>
            <a:ext cx="8714242" cy="3778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/>
              <a:buChar char="o"/>
            </a:pPr>
            <a:r>
              <a:rPr lang="sk-SK" sz="2500" dirty="0" smtClean="0">
                <a:solidFill>
                  <a:srgbClr val="000090"/>
                </a:solidFill>
                <a:latin typeface="+mj-lt"/>
              </a:rPr>
              <a:t>Increase transparency and auditability</a:t>
            </a:r>
          </a:p>
          <a:p>
            <a:pPr algn="just">
              <a:buFont typeface="Courier New"/>
              <a:buChar char="o"/>
            </a:pPr>
            <a:r>
              <a:rPr lang="sk-SK" sz="2500" dirty="0" smtClean="0">
                <a:solidFill>
                  <a:srgbClr val="000090"/>
                </a:solidFill>
                <a:latin typeface="+mj-lt"/>
              </a:rPr>
              <a:t>R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educe auditing cost</a:t>
            </a:r>
            <a:r>
              <a:rPr lang="sk-SK" sz="2500" dirty="0" smtClean="0">
                <a:solidFill>
                  <a:srgbClr val="000090"/>
                </a:solidFill>
                <a:latin typeface="+mj-lt"/>
              </a:rPr>
              <a:t>, human errors, and fraud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.</a:t>
            </a:r>
          </a:p>
          <a:p>
            <a:pPr algn="just">
              <a:buFont typeface="Courier New"/>
              <a:buChar char="o"/>
            </a:pP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Ensure data integrity and </a:t>
            </a:r>
            <a:r>
              <a:rPr lang="sk-SK" sz="2500" dirty="0" smtClean="0">
                <a:solidFill>
                  <a:srgbClr val="000090"/>
                </a:solidFill>
                <a:latin typeface="+mj-lt"/>
              </a:rPr>
              <a:t>enable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 automat</a:t>
            </a:r>
            <a:r>
              <a:rPr lang="sk-SK" sz="2500" dirty="0" smtClean="0">
                <a:solidFill>
                  <a:srgbClr val="000090"/>
                </a:solidFill>
                <a:latin typeface="+mj-lt"/>
              </a:rPr>
              <a:t>ed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 auditing</a:t>
            </a:r>
            <a:r>
              <a:rPr lang="sk-SK" sz="2500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en-GB" sz="2500" dirty="0" smtClean="0">
                <a:solidFill>
                  <a:srgbClr val="000090"/>
                </a:solidFill>
                <a:latin typeface="+mj-lt"/>
              </a:rPr>
              <a:t>           </a:t>
            </a:r>
            <a:r>
              <a:rPr lang="sk-SK" sz="1600" dirty="0" smtClean="0">
                <a:solidFill>
                  <a:srgbClr val="000090"/>
                </a:solidFill>
                <a:latin typeface="+mj-lt"/>
              </a:rPr>
              <a:t>(Rozario and Vasarhelyi, 2018)</a:t>
            </a:r>
            <a:r>
              <a:rPr lang="en-US" sz="1600" dirty="0" smtClean="0">
                <a:solidFill>
                  <a:srgbClr val="000090"/>
                </a:solidFill>
                <a:latin typeface="+mj-lt"/>
              </a:rPr>
              <a:t>.</a:t>
            </a:r>
          </a:p>
          <a:p>
            <a:pPr algn="just">
              <a:buFont typeface="Courier New"/>
              <a:buChar char="o"/>
            </a:pPr>
            <a:r>
              <a:rPr lang="sk-SK" sz="2500" dirty="0" smtClean="0">
                <a:solidFill>
                  <a:srgbClr val="000090"/>
                </a:solidFill>
                <a:latin typeface="+mj-lt"/>
              </a:rPr>
              <a:t>Facilitate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 real-time supervision to reduce auditing risk. </a:t>
            </a:r>
          </a:p>
          <a:p>
            <a:pPr>
              <a:buFont typeface="Courier New"/>
              <a:buChar char="o"/>
            </a:pPr>
            <a:r>
              <a:rPr lang="sk-SK" sz="2500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Continuous Accounting and Auditing </a:t>
            </a:r>
            <a:r>
              <a:rPr lang="en-GB" sz="2500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                                            </a:t>
            </a:r>
            <a:r>
              <a:rPr lang="sk-SK" sz="1600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(Dai and Vasarhelyi, 2017)</a:t>
            </a:r>
          </a:p>
          <a:p>
            <a:pPr algn="just">
              <a:buFont typeface="Courier New"/>
              <a:buChar char="o"/>
            </a:pPr>
            <a:r>
              <a:rPr lang="en-US" sz="2400" dirty="0" smtClean="0">
                <a:solidFill>
                  <a:srgbClr val="000090"/>
                </a:solidFill>
                <a:ea typeface="Arial"/>
                <a:cs typeface="Arial"/>
              </a:rPr>
              <a:t>Auditors more IT than accounting oriented and become more forward than backward-looking. The profile of the auditors will change.</a:t>
            </a:r>
            <a:endParaRPr lang="sk-SK" sz="1600" dirty="0" smtClean="0">
              <a:solidFill>
                <a:srgbClr val="000090"/>
              </a:solidFill>
              <a:latin typeface="+mj-lt"/>
              <a:ea typeface="Arial"/>
              <a:cs typeface="Arial"/>
            </a:endParaRPr>
          </a:p>
          <a:p>
            <a:pPr>
              <a:buFont typeface="Courier New"/>
              <a:buChar char="o"/>
            </a:pPr>
            <a:r>
              <a:rPr lang="sk-SK" sz="2500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More sceptical point of view </a:t>
            </a:r>
            <a:r>
              <a:rPr lang="en-GB" sz="2500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                                                       </a:t>
            </a:r>
            <a:r>
              <a:rPr lang="sk-SK" sz="1600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(Coyne and McMickle, 2017)</a:t>
            </a:r>
            <a:endParaRPr lang="en-US" sz="1600" dirty="0">
              <a:solidFill>
                <a:srgbClr val="000090"/>
              </a:solidFill>
              <a:latin typeface="+mj-lt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7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40568" y="86478"/>
            <a:ext cx="6406826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90"/>
                </a:solidFill>
              </a:rPr>
              <a:t>LITERATURE REVIEW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5250" y="1333640"/>
            <a:ext cx="7954400" cy="5451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3000" b="1" dirty="0" smtClean="0">
                <a:solidFill>
                  <a:srgbClr val="000090"/>
                </a:solidFill>
              </a:rPr>
              <a:t>Professional Firms: Audit firms Initiatives.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43639" y="1992201"/>
            <a:ext cx="8746975" cy="4624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/>
              <a:buChar char="o"/>
            </a:pPr>
            <a:r>
              <a:rPr lang="en-US" sz="2500" b="1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EY</a:t>
            </a:r>
            <a:r>
              <a:rPr lang="en-US" sz="2500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: 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Building tools to help companies identify risks in the Blockchain. Libra, which is a distributed ledger focused start-up.</a:t>
            </a:r>
          </a:p>
          <a:p>
            <a:pPr algn="just">
              <a:buFont typeface="Courier New"/>
              <a:buChar char="o"/>
            </a:pPr>
            <a:r>
              <a:rPr lang="en-US" sz="2500" b="1" dirty="0" smtClean="0">
                <a:solidFill>
                  <a:srgbClr val="000090"/>
                </a:solidFill>
                <a:latin typeface="+mj-lt"/>
              </a:rPr>
              <a:t>Deloitte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: Focusing on the technical development and implementation of Blockchain technology. </a:t>
            </a:r>
            <a:r>
              <a:rPr lang="en-US" sz="2500" dirty="0" err="1" smtClean="0">
                <a:solidFill>
                  <a:srgbClr val="000090"/>
                </a:solidFill>
                <a:latin typeface="+mj-lt"/>
              </a:rPr>
              <a:t>Rubix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 software platform where customers of the company can design their own smart contracts and other applications.</a:t>
            </a:r>
          </a:p>
          <a:p>
            <a:pPr algn="just">
              <a:buFont typeface="Courier New"/>
              <a:buChar char="o"/>
            </a:pPr>
            <a:r>
              <a:rPr lang="en-US" sz="2500" b="1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KPMG</a:t>
            </a:r>
            <a:r>
              <a:rPr lang="en-US" sz="2500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: 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Auditing, taxing and analyzing Blockchain integration. KPMG's Digital Ledger Services in collaboration with Microsoft.</a:t>
            </a:r>
            <a:endParaRPr lang="en-US" sz="2500" dirty="0" smtClean="0">
              <a:solidFill>
                <a:srgbClr val="000090"/>
              </a:solidFill>
              <a:latin typeface="+mj-lt"/>
              <a:ea typeface="Arial"/>
              <a:cs typeface="Arial"/>
            </a:endParaRPr>
          </a:p>
          <a:p>
            <a:pPr algn="just">
              <a:buFont typeface="Courier New"/>
              <a:buChar char="o"/>
            </a:pPr>
            <a:r>
              <a:rPr lang="en-US" sz="2500" b="1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PWC</a:t>
            </a:r>
            <a:r>
              <a:rPr lang="en-US" sz="2500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: 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Investment in </a:t>
            </a:r>
            <a:r>
              <a:rPr lang="en-US" sz="2500" dirty="0" err="1" smtClean="0">
                <a:solidFill>
                  <a:srgbClr val="000090"/>
                </a:solidFill>
                <a:latin typeface="+mj-lt"/>
              </a:rPr>
              <a:t>VeChain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, is building supply chain of the future. 1,000 staff in the Blockchain.</a:t>
            </a:r>
          </a:p>
        </p:txBody>
      </p:sp>
    </p:spTree>
    <p:extLst>
      <p:ext uri="{BB962C8B-B14F-4D97-AF65-F5344CB8AC3E}">
        <p14:creationId xmlns:p14="http://schemas.microsoft.com/office/powerpoint/2010/main" xmlns="" val="7622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40568" y="86478"/>
            <a:ext cx="6406826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90"/>
                </a:solidFill>
              </a:rPr>
              <a:t>LITERATURE REVIEW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5250" y="1333640"/>
            <a:ext cx="7954400" cy="5451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3000" b="1" dirty="0" smtClean="0">
                <a:solidFill>
                  <a:srgbClr val="000090"/>
                </a:solidFill>
              </a:rPr>
              <a:t>Professional Firms: Audit firms Documents.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43639" y="1992201"/>
            <a:ext cx="8746975" cy="4624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/>
              <a:buChar char="o"/>
            </a:pPr>
            <a:r>
              <a:rPr lang="en-US" sz="2500" b="1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EY (</a:t>
            </a:r>
            <a:r>
              <a:rPr lang="en-US" sz="2500" b="1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2017)</a:t>
            </a:r>
            <a:r>
              <a:rPr lang="en-GB" sz="2500" b="1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; Deloitte (2016); KPMG (2018); PWC (2018)</a:t>
            </a:r>
            <a:r>
              <a:rPr lang="en-US" sz="2500" dirty="0" smtClean="0">
                <a:solidFill>
                  <a:srgbClr val="000090"/>
                </a:solidFill>
                <a:latin typeface="+mj-lt"/>
                <a:ea typeface="Arial"/>
                <a:cs typeface="Arial"/>
              </a:rPr>
              <a:t>: </a:t>
            </a:r>
            <a:endParaRPr lang="en-US" sz="2500" dirty="0" smtClean="0">
              <a:solidFill>
                <a:srgbClr val="000090"/>
              </a:solidFill>
              <a:latin typeface="+mj-lt"/>
              <a:ea typeface="Arial"/>
              <a:cs typeface="Arial"/>
            </a:endParaRPr>
          </a:p>
          <a:p>
            <a:pPr marL="990600" lvl="1" indent="-457200" algn="just">
              <a:buFont typeface="Arial"/>
              <a:buAutoNum type="arabicParenR"/>
            </a:pPr>
            <a:r>
              <a:rPr lang="sk-SK" sz="2500" dirty="0" smtClean="0">
                <a:solidFill>
                  <a:srgbClr val="000090"/>
                </a:solidFill>
              </a:rPr>
              <a:t>T</a:t>
            </a:r>
            <a:r>
              <a:rPr lang="en-US" sz="2500" dirty="0" smtClean="0">
                <a:solidFill>
                  <a:srgbClr val="000090"/>
                </a:solidFill>
              </a:rPr>
              <a:t>he </a:t>
            </a:r>
            <a:r>
              <a:rPr lang="en-US" sz="2500" dirty="0" smtClean="0">
                <a:solidFill>
                  <a:srgbClr val="000090"/>
                </a:solidFill>
              </a:rPr>
              <a:t>way businesses are audited will </a:t>
            </a:r>
            <a:r>
              <a:rPr lang="en-US" sz="2500" b="1" dirty="0" smtClean="0">
                <a:solidFill>
                  <a:srgbClr val="000090"/>
                </a:solidFill>
              </a:rPr>
              <a:t>clearly change</a:t>
            </a:r>
            <a:r>
              <a:rPr lang="en-US" sz="2500" dirty="0" smtClean="0">
                <a:solidFill>
                  <a:srgbClr val="000090"/>
                </a:solidFill>
              </a:rPr>
              <a:t>.</a:t>
            </a:r>
            <a:endParaRPr lang="sk-SK" sz="2500" dirty="0" smtClean="0">
              <a:solidFill>
                <a:srgbClr val="000090"/>
              </a:solidFill>
            </a:endParaRPr>
          </a:p>
          <a:p>
            <a:pPr marL="990600" lvl="1" indent="-457200" algn="just">
              <a:buFont typeface="Arial"/>
              <a:buAutoNum type="arabicParenR"/>
            </a:pPr>
            <a:r>
              <a:rPr lang="en-US" sz="2500" b="1" dirty="0" smtClean="0">
                <a:solidFill>
                  <a:srgbClr val="000090"/>
                </a:solidFill>
              </a:rPr>
              <a:t>Standardization</a:t>
            </a:r>
            <a:r>
              <a:rPr lang="en-US" sz="2500" dirty="0" smtClean="0">
                <a:solidFill>
                  <a:srgbClr val="000090"/>
                </a:solidFill>
              </a:rPr>
              <a:t> would allow auditors </a:t>
            </a:r>
            <a:r>
              <a:rPr lang="en-US" sz="2500" b="1" dirty="0" smtClean="0">
                <a:solidFill>
                  <a:srgbClr val="000090"/>
                </a:solidFill>
              </a:rPr>
              <a:t>to verify </a:t>
            </a:r>
            <a:r>
              <a:rPr lang="en-US" sz="2500" dirty="0" smtClean="0">
                <a:solidFill>
                  <a:srgbClr val="000090"/>
                </a:solidFill>
              </a:rPr>
              <a:t>a large portion of the most important data behind the financial statements </a:t>
            </a:r>
            <a:r>
              <a:rPr lang="en-US" sz="2500" b="1" dirty="0" smtClean="0">
                <a:solidFill>
                  <a:srgbClr val="000090"/>
                </a:solidFill>
              </a:rPr>
              <a:t>automatically</a:t>
            </a:r>
            <a:r>
              <a:rPr lang="en-US" sz="2500" b="1" dirty="0" smtClean="0">
                <a:solidFill>
                  <a:srgbClr val="000090"/>
                </a:solidFill>
              </a:rPr>
              <a:t>.</a:t>
            </a:r>
            <a:endParaRPr lang="sk-SK" sz="2500" b="1" dirty="0" smtClean="0">
              <a:solidFill>
                <a:srgbClr val="000090"/>
              </a:solidFill>
            </a:endParaRPr>
          </a:p>
          <a:p>
            <a:pPr marL="990600" lvl="1" indent="-457200" algn="just">
              <a:buFont typeface="Arial"/>
              <a:buAutoNum type="arabicParenR"/>
            </a:pPr>
            <a:r>
              <a:rPr lang="en-US" sz="2500" dirty="0" smtClean="0">
                <a:solidFill>
                  <a:srgbClr val="000090"/>
                </a:solidFill>
              </a:rPr>
              <a:t>Greater focus on </a:t>
            </a:r>
            <a:r>
              <a:rPr lang="en-US" sz="2500" b="1" dirty="0" smtClean="0">
                <a:solidFill>
                  <a:srgbClr val="000090"/>
                </a:solidFill>
              </a:rPr>
              <a:t>more complex transactions </a:t>
            </a:r>
            <a:r>
              <a:rPr lang="en-US" sz="2500" dirty="0" smtClean="0">
                <a:solidFill>
                  <a:srgbClr val="000090"/>
                </a:solidFill>
              </a:rPr>
              <a:t>and </a:t>
            </a:r>
            <a:r>
              <a:rPr lang="en-US" sz="2500" b="1" dirty="0" smtClean="0">
                <a:solidFill>
                  <a:srgbClr val="000090"/>
                </a:solidFill>
              </a:rPr>
              <a:t>internal controls,</a:t>
            </a:r>
            <a:r>
              <a:rPr lang="en-US" sz="2500" dirty="0" smtClean="0">
                <a:solidFill>
                  <a:srgbClr val="000090"/>
                </a:solidFill>
              </a:rPr>
              <a:t> fundamentally changing the scope and approach of an audit </a:t>
            </a:r>
            <a:r>
              <a:rPr lang="en-US" sz="2500" dirty="0" smtClean="0">
                <a:solidFill>
                  <a:srgbClr val="000090"/>
                </a:solidFill>
              </a:rPr>
              <a:t>opinion.</a:t>
            </a:r>
            <a:endParaRPr lang="sk-SK" sz="2500" dirty="0" smtClean="0">
              <a:solidFill>
                <a:srgbClr val="000090"/>
              </a:solidFill>
            </a:endParaRPr>
          </a:p>
          <a:p>
            <a:pPr marL="990600" lvl="1" indent="-457200" algn="just">
              <a:buFont typeface="Arial"/>
              <a:buAutoNum type="arabicParenR"/>
            </a:pPr>
            <a:r>
              <a:rPr lang="sk-SK" sz="2500" b="1" dirty="0" smtClean="0">
                <a:solidFill>
                  <a:srgbClr val="000090"/>
                </a:solidFill>
                <a:latin typeface="+mj-lt"/>
              </a:rPr>
              <a:t>Role of auditor would change, </a:t>
            </a:r>
            <a:r>
              <a:rPr lang="sk-SK" sz="2500" dirty="0" smtClean="0">
                <a:solidFill>
                  <a:srgbClr val="000090"/>
                </a:solidFill>
                <a:latin typeface="+mj-lt"/>
              </a:rPr>
              <a:t>who would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2500" dirty="0">
                <a:solidFill>
                  <a:srgbClr val="000090"/>
                </a:solidFill>
                <a:latin typeface="+mj-lt"/>
              </a:rPr>
              <a:t>focus on confirming 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in </a:t>
            </a:r>
            <a:r>
              <a:rPr lang="en-US" sz="2500" dirty="0">
                <a:solidFill>
                  <a:srgbClr val="000090"/>
                </a:solidFill>
                <a:latin typeface="+mj-lt"/>
              </a:rPr>
              <a:t>conjunction with accounting standards rather 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than auditing transactions</a:t>
            </a:r>
            <a:r>
              <a:rPr lang="en-US" sz="2500" dirty="0" smtClean="0">
                <a:solidFill>
                  <a:srgbClr val="000090"/>
                </a:solidFill>
                <a:latin typeface="+mj-lt"/>
              </a:rPr>
              <a:t>.</a:t>
            </a:r>
            <a:endParaRPr lang="en-US" sz="2500" dirty="0" smtClean="0">
              <a:solidFill>
                <a:srgbClr val="000090"/>
              </a:solidFill>
              <a:latin typeface="+mj-lt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7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" y="1"/>
            <a:ext cx="1289252" cy="12955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47" y="-9997"/>
            <a:ext cx="1260931" cy="132071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40568" y="86478"/>
            <a:ext cx="6406826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90"/>
                </a:solidFill>
              </a:rPr>
              <a:t>LITERATURE REVIEW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43639" y="1992201"/>
            <a:ext cx="8746975" cy="4624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endParaRPr lang="en-US" sz="2500" dirty="0" smtClean="0">
              <a:solidFill>
                <a:srgbClr val="000090"/>
              </a:solidFill>
              <a:latin typeface="+mj-lt"/>
            </a:endParaRPr>
          </a:p>
          <a:p>
            <a:pPr marL="914400" lvl="1" indent="-457200" algn="just">
              <a:buAutoNum type="arabicParenR" startAt="5"/>
            </a:pPr>
            <a:r>
              <a:rPr lang="en-US" sz="2500" dirty="0" smtClean="0">
                <a:solidFill>
                  <a:srgbClr val="000090"/>
                </a:solidFill>
              </a:rPr>
              <a:t>Audit </a:t>
            </a:r>
            <a:r>
              <a:rPr lang="en-US" sz="2500" dirty="0" smtClean="0">
                <a:solidFill>
                  <a:srgbClr val="000090"/>
                </a:solidFill>
              </a:rPr>
              <a:t>teams </a:t>
            </a:r>
            <a:r>
              <a:rPr lang="en-US" sz="2500" b="1" dirty="0" smtClean="0">
                <a:solidFill>
                  <a:srgbClr val="000090"/>
                </a:solidFill>
              </a:rPr>
              <a:t>expertise</a:t>
            </a:r>
            <a:r>
              <a:rPr lang="en-US" sz="2500" dirty="0" smtClean="0">
                <a:solidFill>
                  <a:srgbClr val="000090"/>
                </a:solidFill>
              </a:rPr>
              <a:t> and technologies required </a:t>
            </a:r>
            <a:endParaRPr lang="sk-SK" sz="2500" dirty="0" smtClean="0">
              <a:solidFill>
                <a:srgbClr val="000090"/>
              </a:solidFill>
            </a:endParaRPr>
          </a:p>
          <a:p>
            <a:pPr marL="914400" lvl="1" indent="-457200" algn="just">
              <a:buFont typeface="Arial"/>
              <a:buAutoNum type="arabicParenR" startAt="5"/>
            </a:pPr>
            <a:r>
              <a:rPr lang="sk-SK" sz="2500" dirty="0" smtClean="0">
                <a:solidFill>
                  <a:srgbClr val="000090"/>
                </a:solidFill>
              </a:rPr>
              <a:t>Auditors would</a:t>
            </a:r>
            <a:r>
              <a:rPr lang="en-US" sz="2500" b="1" dirty="0" smtClean="0">
                <a:solidFill>
                  <a:srgbClr val="000090"/>
                </a:solidFill>
              </a:rPr>
              <a:t> involve</a:t>
            </a:r>
            <a:r>
              <a:rPr lang="sk-SK" sz="2500" b="1" dirty="0" smtClean="0">
                <a:solidFill>
                  <a:srgbClr val="000090"/>
                </a:solidFill>
              </a:rPr>
              <a:t> in</a:t>
            </a:r>
            <a:r>
              <a:rPr lang="en-US" sz="2500" b="1" dirty="0" smtClean="0">
                <a:solidFill>
                  <a:srgbClr val="000090"/>
                </a:solidFill>
              </a:rPr>
              <a:t> </a:t>
            </a:r>
            <a:r>
              <a:rPr lang="en-US" sz="2500" b="1" dirty="0" smtClean="0">
                <a:solidFill>
                  <a:srgbClr val="000090"/>
                </a:solidFill>
              </a:rPr>
              <a:t>reviewing the technology’s implementation</a:t>
            </a:r>
            <a:r>
              <a:rPr lang="en-US" sz="2500" dirty="0" smtClean="0">
                <a:solidFill>
                  <a:srgbClr val="000090"/>
                </a:solidFill>
              </a:rPr>
              <a:t>, assessing the quality of incoming and outgoing data, and identifying </a:t>
            </a:r>
            <a:r>
              <a:rPr lang="en-US" sz="2500" b="1" dirty="0" err="1" smtClean="0">
                <a:solidFill>
                  <a:srgbClr val="000090"/>
                </a:solidFill>
              </a:rPr>
              <a:t>cybersecurity</a:t>
            </a:r>
            <a:r>
              <a:rPr lang="en-US" sz="2500" dirty="0" smtClean="0">
                <a:solidFill>
                  <a:srgbClr val="000090"/>
                </a:solidFill>
              </a:rPr>
              <a:t>-related risks</a:t>
            </a:r>
            <a:r>
              <a:rPr lang="en-US" sz="2500" dirty="0" smtClean="0">
                <a:solidFill>
                  <a:srgbClr val="000090"/>
                </a:solidFill>
              </a:rPr>
              <a:t>.</a:t>
            </a:r>
            <a:endParaRPr lang="sk-SK" sz="2500" dirty="0" smtClean="0">
              <a:solidFill>
                <a:srgbClr val="000090"/>
              </a:solidFill>
            </a:endParaRPr>
          </a:p>
          <a:p>
            <a:pPr marL="914400" lvl="1" indent="-457200" algn="just">
              <a:buFont typeface="Arial"/>
              <a:buAutoNum type="arabicParenR" startAt="5"/>
            </a:pPr>
            <a:r>
              <a:rPr lang="en-US" sz="2500" dirty="0" smtClean="0">
                <a:solidFill>
                  <a:srgbClr val="000090"/>
                </a:solidFill>
              </a:rPr>
              <a:t>Change of collecting audit</a:t>
            </a:r>
            <a:r>
              <a:rPr lang="en-US" sz="2500" b="1" dirty="0" smtClean="0">
                <a:solidFill>
                  <a:srgbClr val="000090"/>
                </a:solidFill>
              </a:rPr>
              <a:t> evidence</a:t>
            </a:r>
            <a:r>
              <a:rPr lang="en-US" sz="2500" dirty="0" smtClean="0">
                <a:solidFill>
                  <a:srgbClr val="000090"/>
                </a:solidFill>
              </a:rPr>
              <a:t>. </a:t>
            </a:r>
          </a:p>
          <a:p>
            <a:pPr marL="914400" lvl="1" indent="-457200" algn="just">
              <a:buAutoNum type="arabicParenR" startAt="5"/>
            </a:pPr>
            <a:r>
              <a:rPr lang="sk-SK" sz="2500" dirty="0" smtClean="0">
                <a:solidFill>
                  <a:srgbClr val="000090"/>
                </a:solidFill>
              </a:rPr>
              <a:t> </a:t>
            </a:r>
            <a:r>
              <a:rPr lang="sk-SK" sz="2500" dirty="0" smtClean="0">
                <a:solidFill>
                  <a:srgbClr val="000090"/>
                </a:solidFill>
              </a:rPr>
              <a:t>Audit operating </a:t>
            </a:r>
            <a:r>
              <a:rPr lang="sk-SK" sz="2500" b="1" dirty="0" smtClean="0">
                <a:solidFill>
                  <a:srgbClr val="000090"/>
                </a:solidFill>
              </a:rPr>
              <a:t>costs </a:t>
            </a:r>
            <a:r>
              <a:rPr lang="sk-SK" sz="2500" dirty="0" smtClean="0">
                <a:solidFill>
                  <a:srgbClr val="000090"/>
                </a:solidFill>
              </a:rPr>
              <a:t>would be </a:t>
            </a:r>
            <a:r>
              <a:rPr lang="sk-SK" sz="2500" b="1" dirty="0" smtClean="0">
                <a:solidFill>
                  <a:srgbClr val="000090"/>
                </a:solidFill>
              </a:rPr>
              <a:t>reduced</a:t>
            </a:r>
            <a:r>
              <a:rPr lang="sk-SK" sz="2500" dirty="0" smtClean="0">
                <a:solidFill>
                  <a:srgbClr val="000090"/>
                </a:solidFill>
              </a:rPr>
              <a:t>.</a:t>
            </a:r>
          </a:p>
          <a:p>
            <a:pPr marL="914400" lvl="1" indent="-457200" algn="just">
              <a:buAutoNum type="arabicParenR" startAt="5"/>
            </a:pPr>
            <a:r>
              <a:rPr lang="sk-SK" sz="2500" dirty="0" smtClean="0">
                <a:solidFill>
                  <a:srgbClr val="000090"/>
                </a:solidFill>
              </a:rPr>
              <a:t> New audit strategy: </a:t>
            </a:r>
            <a:r>
              <a:rPr lang="sk-SK" sz="2500" b="1" dirty="0" smtClean="0">
                <a:solidFill>
                  <a:srgbClr val="000090"/>
                </a:solidFill>
              </a:rPr>
              <a:t>continuous and real-time auditing</a:t>
            </a:r>
            <a:r>
              <a:rPr lang="sk-SK" sz="2500" dirty="0" smtClean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5250" y="1333640"/>
            <a:ext cx="7954400" cy="545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GB" sz="3000" b="1" smtClean="0">
                <a:solidFill>
                  <a:srgbClr val="000090"/>
                </a:solidFill>
              </a:rPr>
              <a:t>Professional Firms: Audit firms Documents.</a:t>
            </a:r>
            <a:endParaRPr lang="en-GB" sz="3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1918</Words>
  <Application>Microsoft Macintosh PowerPoint</Application>
  <PresentationFormat>Presentación en pantalla (4:3)</PresentationFormat>
  <Paragraphs>184</Paragraphs>
  <Slides>24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Myths and reality of the BLOCKCHAIN TECHNOLOGY in the auditing and consultancy profession</vt:lpstr>
      <vt:lpstr>CONTENT</vt:lpstr>
      <vt:lpstr>INTRODUCTION</vt:lpstr>
      <vt:lpstr>INTRODUCTION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METHODS</vt:lpstr>
      <vt:lpstr>METHODS</vt:lpstr>
      <vt:lpstr>METHODS</vt:lpstr>
      <vt:lpstr>METHODS</vt:lpstr>
      <vt:lpstr>METHODS</vt:lpstr>
      <vt:lpstr>METHODS</vt:lpstr>
      <vt:lpstr>RESULTS</vt:lpstr>
      <vt:lpstr>RESULTS</vt:lpstr>
      <vt:lpstr>RESULTS</vt:lpstr>
      <vt:lpstr>CONCLUSION</vt:lpstr>
      <vt:lpstr>CONCLUSION</vt:lpstr>
      <vt:lpstr>CONCLUSION</vt:lpstr>
    </vt:vector>
  </TitlesOfParts>
  <Company>LAURA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Myths and reality of the BLOCKCHAIN TECHNOLOGY in the auditing and consultancy profession</dc:title>
  <dc:creator>LAURA SIERRA</dc:creator>
  <cp:lastModifiedBy>Usuario de Windows</cp:lastModifiedBy>
  <cp:revision>114</cp:revision>
  <dcterms:created xsi:type="dcterms:W3CDTF">2019-03-02T09:07:05Z</dcterms:created>
  <dcterms:modified xsi:type="dcterms:W3CDTF">2019-03-20T18:16:18Z</dcterms:modified>
</cp:coreProperties>
</file>